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8" r:id="rId2"/>
    <p:sldId id="259" r:id="rId3"/>
    <p:sldId id="260" r:id="rId4"/>
    <p:sldId id="261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4" r:id="rId4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6" autoAdjust="0"/>
    <p:restoredTop sz="94660"/>
  </p:normalViewPr>
  <p:slideViewPr>
    <p:cSldViewPr>
      <p:cViewPr varScale="1">
        <p:scale>
          <a:sx n="72" d="100"/>
          <a:sy n="72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4D051-2AB3-4F0E-AD22-1C0E2DE3CC60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A43F3-0115-4EE4-ADAA-C87E5CE09CB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6C16C6-97EC-4C2F-B912-8138BDB330CA}" type="slidenum">
              <a:rPr lang="hu-HU"/>
              <a:pPr/>
              <a:t>1</a:t>
            </a:fld>
            <a:endParaRPr lang="hu-HU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1D37E8-6C39-434B-81E8-B4829FB2566D}" type="slidenum">
              <a:rPr lang="hu-HU"/>
              <a:pPr/>
              <a:t>2</a:t>
            </a:fld>
            <a:endParaRPr lang="hu-HU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5DE74-1EC9-440D-A580-CC03A163DC75}" type="slidenum">
              <a:rPr lang="hu-HU" smtClean="0"/>
              <a:pPr/>
              <a:t>18</a:t>
            </a:fld>
            <a:endParaRPr lang="hu-H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5974A-5D8B-4481-AFC6-CA241BDDC52B}" type="slidenum">
              <a:rPr lang="hu-HU" smtClean="0"/>
              <a:pPr/>
              <a:t>19</a:t>
            </a:fld>
            <a:endParaRPr lang="hu-H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9140BF-DD13-4D8E-9B45-BDEDD21DE56D}" type="slidenum">
              <a:rPr lang="hu-HU"/>
              <a:pPr/>
              <a:t>20</a:t>
            </a:fld>
            <a:endParaRPr lang="hu-HU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0" hangingPunct="0"/>
            <a:fld id="{3D8806D0-4596-44AE-8607-0AB85946E2CF}" type="slidenum">
              <a:rPr lang="en-US" sz="1200">
                <a:latin typeface="Times" pitchFamily="18" charset="0"/>
              </a:rPr>
              <a:pPr algn="r" eaLnBrk="0" hangingPunct="0"/>
              <a:t>20</a:t>
            </a:fld>
            <a:endParaRPr lang="en-US" sz="1200">
              <a:latin typeface="Times" pitchFamily="18" charset="0"/>
            </a:endParaRPr>
          </a:p>
        </p:txBody>
      </p:sp>
      <p:sp>
        <p:nvSpPr>
          <p:cNvPr id="3994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10A18B2-5FAA-4E65-A896-A2FF9FC45D0F}" type="slidenum">
              <a:rPr lang="hu-HU" sz="1200"/>
              <a:pPr algn="r"/>
              <a:t>20</a:t>
            </a:fld>
            <a:endParaRPr lang="hu-HU" sz="120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868FE5-DAF0-40C0-905B-B6BD1F9AD25E}" type="slidenum">
              <a:rPr lang="hu-HU"/>
              <a:pPr/>
              <a:t>25</a:t>
            </a:fld>
            <a:endParaRPr lang="hu-HU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BC6BB3F-C6F8-4CF1-B30A-9D3D623333BB}" type="slidenum">
              <a:rPr lang="hu-HU" sz="1200"/>
              <a:pPr algn="r"/>
              <a:t>25</a:t>
            </a:fld>
            <a:endParaRPr lang="hu-HU" sz="120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C18EBB-C51D-486F-A6B0-64D7A8045E11}" type="slidenum">
              <a:rPr lang="hu-HU"/>
              <a:pPr/>
              <a:t>26</a:t>
            </a:fld>
            <a:endParaRPr lang="hu-HU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18AC514-82D9-4BBB-9042-AD187269AEBD}" type="slidenum">
              <a:rPr lang="hu-HU" sz="1200"/>
              <a:pPr algn="r"/>
              <a:t>26</a:t>
            </a:fld>
            <a:endParaRPr lang="hu-HU" sz="1200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CB8F8B-F3E4-48BF-8FD8-B038A881FAB4}" type="slidenum">
              <a:rPr lang="hu-HU"/>
              <a:pPr/>
              <a:t>27</a:t>
            </a:fld>
            <a:endParaRPr lang="hu-HU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565C5F-E347-47FE-9053-89E16A0B05A5}" type="slidenum">
              <a:rPr lang="hu-HU" sz="1200"/>
              <a:pPr algn="r"/>
              <a:t>27</a:t>
            </a:fld>
            <a:endParaRPr lang="hu-HU" sz="1200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FCE30-A3F4-42F1-AB97-9ED40D9C251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60017-6E36-4D0F-8DB2-FFDDC2E658F7}" type="datetimeFigureOut">
              <a:rPr lang="hu-HU" smtClean="0"/>
              <a:pPr/>
              <a:t>2012.01.11.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A402-762B-4FC3-A024-63F5C7CE9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-2003_dokumentum1.doc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-2003_dokumentum2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-2003_dokumentum3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-2003_dokumentum4.doc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3600" smtClean="0"/>
              <a:t>Cserearány kialakulása: Relatív kínálat (RS) és relatív kereslet (RD) a világkereskedelemben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4313"/>
            <a:ext cx="4038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hu-HU" sz="1800" smtClean="0"/>
              <a:t>Belföld sajt, külföld bor gyártásában termelékenyebb</a:t>
            </a:r>
          </a:p>
        </p:txBody>
      </p:sp>
      <p:graphicFrame>
        <p:nvGraphicFramePr>
          <p:cNvPr id="18436" name="Object 26"/>
          <p:cNvGraphicFramePr>
            <a:graphicFrameLocks noChangeAspect="1"/>
          </p:cNvGraphicFramePr>
          <p:nvPr>
            <p:ph sz="quarter" idx="2"/>
          </p:nvPr>
        </p:nvGraphicFramePr>
        <p:xfrm>
          <a:off x="2647950" y="5021263"/>
          <a:ext cx="771525" cy="639762"/>
        </p:xfrm>
        <a:graphic>
          <a:graphicData uri="http://schemas.openxmlformats.org/presentationml/2006/ole">
            <p:oleObj spid="_x0000_s1026" name="Equation" r:id="rId4" imgW="520474" imgH="431613" progId="">
              <p:embed/>
            </p:oleObj>
          </a:graphicData>
        </a:graphic>
      </p:graphicFrame>
      <p:sp>
        <p:nvSpPr>
          <p:cNvPr id="18437" name="Line 4"/>
          <p:cNvSpPr>
            <a:spLocks noChangeShapeType="1"/>
          </p:cNvSpPr>
          <p:nvPr/>
        </p:nvSpPr>
        <p:spPr bwMode="auto">
          <a:xfrm flipV="1">
            <a:off x="1692275" y="21336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>
            <a:off x="1692275" y="4941888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1042988" y="2132013"/>
            <a:ext cx="936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1400" b="1"/>
              <a:t>P</a:t>
            </a:r>
            <a:r>
              <a:rPr lang="hu-HU" sz="1400" b="1" baseline="-25000"/>
              <a:t>C</a:t>
            </a:r>
            <a:r>
              <a:rPr lang="hu-HU" sz="1400" b="1"/>
              <a:t>/P</a:t>
            </a:r>
            <a:r>
              <a:rPr lang="hu-HU" sz="1400" b="1" baseline="-25000"/>
              <a:t>W</a:t>
            </a:r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8296275" y="1744663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600" b="1"/>
              <a:t>,</a:t>
            </a:r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5848350" y="1844675"/>
            <a:ext cx="21034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600" b="1"/>
              <a:t>a</a:t>
            </a:r>
            <a:r>
              <a:rPr lang="en-US" sz="1600" b="1"/>
              <a:t>*</a:t>
            </a:r>
            <a:r>
              <a:rPr lang="hu-HU" sz="1600" b="1"/>
              <a:t>L</a:t>
            </a:r>
            <a:r>
              <a:rPr lang="hu-HU" sz="1600" b="1" baseline="-25000"/>
              <a:t>C</a:t>
            </a:r>
            <a:r>
              <a:rPr lang="hu-HU" sz="1600" b="1"/>
              <a:t>/a</a:t>
            </a:r>
            <a:r>
              <a:rPr lang="en-US" sz="1600" b="1"/>
              <a:t>*</a:t>
            </a:r>
            <a:r>
              <a:rPr lang="hu-HU" sz="1600" b="1"/>
              <a:t>L</a:t>
            </a:r>
            <a:r>
              <a:rPr lang="hu-HU" sz="1600" b="1" baseline="-25000"/>
              <a:t>W</a:t>
            </a:r>
            <a:r>
              <a:rPr lang="hu-HU" sz="1600" b="1"/>
              <a:t> &gt; aL</a:t>
            </a:r>
            <a:r>
              <a:rPr lang="hu-HU" sz="1600" b="1" baseline="-25000"/>
              <a:t>C</a:t>
            </a:r>
            <a:r>
              <a:rPr lang="hu-HU" sz="1600" b="1"/>
              <a:t>/aL</a:t>
            </a:r>
            <a:r>
              <a:rPr lang="hu-HU" sz="1600" b="1" baseline="-25000"/>
              <a:t>W</a:t>
            </a:r>
          </a:p>
          <a:p>
            <a:endParaRPr lang="hu-HU" sz="1600" b="1"/>
          </a:p>
        </p:txBody>
      </p:sp>
      <p:sp>
        <p:nvSpPr>
          <p:cNvPr id="18442" name="Line 12"/>
          <p:cNvSpPr>
            <a:spLocks noChangeShapeType="1"/>
          </p:cNvSpPr>
          <p:nvPr/>
        </p:nvSpPr>
        <p:spPr bwMode="auto">
          <a:xfrm>
            <a:off x="1979613" y="2636838"/>
            <a:ext cx="22320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4192588" y="4192588"/>
            <a:ext cx="47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600" b="1"/>
              <a:t>RD</a:t>
            </a:r>
          </a:p>
        </p:txBody>
      </p:sp>
      <p:sp>
        <p:nvSpPr>
          <p:cNvPr id="18444" name="Line 14"/>
          <p:cNvSpPr>
            <a:spLocks noChangeShapeType="1"/>
          </p:cNvSpPr>
          <p:nvPr/>
        </p:nvSpPr>
        <p:spPr bwMode="auto">
          <a:xfrm>
            <a:off x="1692275" y="43656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>
            <a:off x="2987675" y="26368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8446" name="Line 16"/>
          <p:cNvSpPr>
            <a:spLocks noChangeShapeType="1"/>
          </p:cNvSpPr>
          <p:nvPr/>
        </p:nvSpPr>
        <p:spPr bwMode="auto">
          <a:xfrm flipV="1">
            <a:off x="2987675" y="26368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8447" name="Text Box 17"/>
          <p:cNvSpPr txBox="1">
            <a:spLocks noChangeArrowheads="1"/>
          </p:cNvSpPr>
          <p:nvPr/>
        </p:nvSpPr>
        <p:spPr bwMode="auto">
          <a:xfrm>
            <a:off x="4119563" y="2536825"/>
            <a:ext cx="465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600" b="1"/>
              <a:t>RS</a:t>
            </a:r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>
            <a:off x="1692275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8449" name="Text Box 20"/>
          <p:cNvSpPr txBox="1">
            <a:spLocks noChangeArrowheads="1"/>
          </p:cNvSpPr>
          <p:nvPr/>
        </p:nvSpPr>
        <p:spPr bwMode="auto">
          <a:xfrm>
            <a:off x="4932363" y="2824163"/>
            <a:ext cx="40592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1600" b="1"/>
              <a:t>RD= ha a sajt relatív ára emelkedik,</a:t>
            </a:r>
          </a:p>
          <a:p>
            <a:r>
              <a:rPr lang="hu-HU" sz="1600" b="1"/>
              <a:t> akkor a sajt relatív kereslete csökken</a:t>
            </a:r>
          </a:p>
        </p:txBody>
      </p:sp>
      <p:sp>
        <p:nvSpPr>
          <p:cNvPr id="18450" name="Text Box 21"/>
          <p:cNvSpPr txBox="1">
            <a:spLocks noChangeArrowheads="1"/>
          </p:cNvSpPr>
          <p:nvPr/>
        </p:nvSpPr>
        <p:spPr bwMode="auto">
          <a:xfrm>
            <a:off x="5003800" y="3832225"/>
            <a:ext cx="3960813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hu-HU" sz="1600" b="1"/>
              <a:t>RS  </a:t>
            </a:r>
          </a:p>
          <a:p>
            <a:pPr marL="342900" indent="-342900">
              <a:buFontTx/>
              <a:buAutoNum type="arabicPeriod"/>
            </a:pPr>
            <a:r>
              <a:rPr lang="hu-HU" sz="1600" b="1"/>
              <a:t>                 = Belföldön x alternatív költsége (cserearánya)</a:t>
            </a:r>
          </a:p>
          <a:p>
            <a:pPr marL="342900" indent="-342900">
              <a:buFontTx/>
              <a:buAutoNum type="arabicPeriod"/>
            </a:pPr>
            <a:endParaRPr lang="hu-HU" sz="1600" b="1"/>
          </a:p>
          <a:p>
            <a:pPr marL="342900" indent="-342900"/>
            <a:r>
              <a:rPr lang="hu-HU" sz="1600" b="1"/>
              <a:t>2.                   = Külföldön x alternatív költése (cserearánya</a:t>
            </a:r>
          </a:p>
          <a:p>
            <a:pPr marL="342900" indent="-342900"/>
            <a:endParaRPr lang="hu-HU" sz="1600" b="1"/>
          </a:p>
          <a:p>
            <a:pPr marL="342900" indent="-342900"/>
            <a:r>
              <a:rPr lang="hu-HU" sz="1600" b="1"/>
              <a:t>3.                   = világpiaci cserearány</a:t>
            </a:r>
          </a:p>
          <a:p>
            <a:pPr marL="342900" indent="-342900"/>
            <a:endParaRPr lang="hu-HU" sz="1600" b="1"/>
          </a:p>
          <a:p>
            <a:pPr marL="342900" indent="-342900"/>
            <a:endParaRPr lang="hu-HU" sz="1600" b="1"/>
          </a:p>
        </p:txBody>
      </p:sp>
      <p:sp>
        <p:nvSpPr>
          <p:cNvPr id="18451" name="Text Box 22"/>
          <p:cNvSpPr txBox="1">
            <a:spLocks noChangeArrowheads="1"/>
          </p:cNvSpPr>
          <p:nvPr/>
        </p:nvSpPr>
        <p:spPr bwMode="auto">
          <a:xfrm>
            <a:off x="179388" y="5949950"/>
            <a:ext cx="63166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1600" b="1"/>
              <a:t>Belföld és Külföd is realizál hasznot a külkereskedelemből</a:t>
            </a:r>
          </a:p>
          <a:p>
            <a:r>
              <a:rPr lang="hu-HU" sz="1600" b="1"/>
              <a:t>Belföld:                    – </a:t>
            </a:r>
          </a:p>
          <a:p>
            <a:r>
              <a:rPr lang="hu-HU" sz="1600" b="1"/>
              <a:t>Külföld:                    – </a:t>
            </a:r>
          </a:p>
        </p:txBody>
      </p:sp>
      <p:sp>
        <p:nvSpPr>
          <p:cNvPr id="18452" name="Line 23"/>
          <p:cNvSpPr>
            <a:spLocks noChangeShapeType="1"/>
          </p:cNvSpPr>
          <p:nvPr/>
        </p:nvSpPr>
        <p:spPr bwMode="auto">
          <a:xfrm>
            <a:off x="2987675" y="43656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graphicFrame>
        <p:nvGraphicFramePr>
          <p:cNvPr id="18453" name="Object 28"/>
          <p:cNvGraphicFramePr>
            <a:graphicFrameLocks noChangeAspect="1"/>
          </p:cNvGraphicFramePr>
          <p:nvPr>
            <p:ph sz="quarter" idx="3"/>
          </p:nvPr>
        </p:nvGraphicFramePr>
        <p:xfrm>
          <a:off x="4140200" y="4999038"/>
          <a:ext cx="755650" cy="590550"/>
        </p:xfrm>
        <a:graphic>
          <a:graphicData uri="http://schemas.openxmlformats.org/presentationml/2006/ole">
            <p:oleObj spid="_x0000_s1027" name="Equation" r:id="rId5" imgW="583947" imgH="457002" progId="">
              <p:embed/>
            </p:oleObj>
          </a:graphicData>
        </a:graphic>
      </p:graphicFrame>
      <p:graphicFrame>
        <p:nvGraphicFramePr>
          <p:cNvPr id="18454" name="Object 30"/>
          <p:cNvGraphicFramePr>
            <a:graphicFrameLocks noChangeAspect="1"/>
          </p:cNvGraphicFramePr>
          <p:nvPr/>
        </p:nvGraphicFramePr>
        <p:xfrm>
          <a:off x="763588" y="2492375"/>
          <a:ext cx="784225" cy="338138"/>
        </p:xfrm>
        <a:graphic>
          <a:graphicData uri="http://schemas.openxmlformats.org/presentationml/2006/ole">
            <p:oleObj spid="_x0000_s1028" name="Equation" r:id="rId6" imgW="558558" imgH="241195" progId="">
              <p:embed/>
            </p:oleObj>
          </a:graphicData>
        </a:graphic>
      </p:graphicFrame>
      <p:graphicFrame>
        <p:nvGraphicFramePr>
          <p:cNvPr id="18455" name="Object 31"/>
          <p:cNvGraphicFramePr>
            <a:graphicFrameLocks noChangeAspect="1"/>
          </p:cNvGraphicFramePr>
          <p:nvPr/>
        </p:nvGraphicFramePr>
        <p:xfrm>
          <a:off x="763588" y="4170363"/>
          <a:ext cx="784225" cy="338137"/>
        </p:xfrm>
        <a:graphic>
          <a:graphicData uri="http://schemas.openxmlformats.org/presentationml/2006/ole">
            <p:oleObj spid="_x0000_s1029" name="Equation" r:id="rId7" imgW="558558" imgH="241195" progId="">
              <p:embed/>
            </p:oleObj>
          </a:graphicData>
        </a:graphic>
      </p:graphicFrame>
      <p:graphicFrame>
        <p:nvGraphicFramePr>
          <p:cNvPr id="18456" name="Object 32"/>
          <p:cNvGraphicFramePr>
            <a:graphicFrameLocks noChangeAspect="1"/>
          </p:cNvGraphicFramePr>
          <p:nvPr/>
        </p:nvGraphicFramePr>
        <p:xfrm>
          <a:off x="1042988" y="6188075"/>
          <a:ext cx="981075" cy="409575"/>
        </p:xfrm>
        <a:graphic>
          <a:graphicData uri="http://schemas.openxmlformats.org/presentationml/2006/ole">
            <p:oleObj spid="_x0000_s1030" name="Equation" r:id="rId8" imgW="698197" imgH="291973" progId="">
              <p:embed/>
            </p:oleObj>
          </a:graphicData>
        </a:graphic>
      </p:graphicFrame>
      <p:graphicFrame>
        <p:nvGraphicFramePr>
          <p:cNvPr id="18457" name="Object 33"/>
          <p:cNvGraphicFramePr>
            <a:graphicFrameLocks noChangeAspect="1"/>
          </p:cNvGraphicFramePr>
          <p:nvPr/>
        </p:nvGraphicFramePr>
        <p:xfrm>
          <a:off x="5443538" y="4076700"/>
          <a:ext cx="784225" cy="338138"/>
        </p:xfrm>
        <a:graphic>
          <a:graphicData uri="http://schemas.openxmlformats.org/presentationml/2006/ole">
            <p:oleObj spid="_x0000_s1031" name="Equation" r:id="rId9" imgW="558558" imgH="241195" progId="">
              <p:embed/>
            </p:oleObj>
          </a:graphicData>
        </a:graphic>
      </p:graphicFrame>
      <p:graphicFrame>
        <p:nvGraphicFramePr>
          <p:cNvPr id="18458" name="Object 34"/>
          <p:cNvGraphicFramePr>
            <a:graphicFrameLocks noChangeAspect="1"/>
          </p:cNvGraphicFramePr>
          <p:nvPr/>
        </p:nvGraphicFramePr>
        <p:xfrm>
          <a:off x="5443538" y="4819650"/>
          <a:ext cx="784225" cy="338138"/>
        </p:xfrm>
        <a:graphic>
          <a:graphicData uri="http://schemas.openxmlformats.org/presentationml/2006/ole">
            <p:oleObj spid="_x0000_s1032" name="Equation" r:id="rId10" imgW="558558" imgH="241195" progId="">
              <p:embed/>
            </p:oleObj>
          </a:graphicData>
        </a:graphic>
      </p:graphicFrame>
      <p:graphicFrame>
        <p:nvGraphicFramePr>
          <p:cNvPr id="18459" name="Object 35"/>
          <p:cNvGraphicFramePr>
            <a:graphicFrameLocks noChangeAspect="1"/>
          </p:cNvGraphicFramePr>
          <p:nvPr/>
        </p:nvGraphicFramePr>
        <p:xfrm>
          <a:off x="5292725" y="5540375"/>
          <a:ext cx="981075" cy="409575"/>
        </p:xfrm>
        <a:graphic>
          <a:graphicData uri="http://schemas.openxmlformats.org/presentationml/2006/ole">
            <p:oleObj spid="_x0000_s1033" name="Equation" r:id="rId11" imgW="698197" imgH="291973" progId="">
              <p:embed/>
            </p:oleObj>
          </a:graphicData>
        </a:graphic>
      </p:graphicFrame>
      <p:graphicFrame>
        <p:nvGraphicFramePr>
          <p:cNvPr id="18460" name="Object 36"/>
          <p:cNvGraphicFramePr>
            <a:graphicFrameLocks noChangeAspect="1"/>
          </p:cNvGraphicFramePr>
          <p:nvPr/>
        </p:nvGraphicFramePr>
        <p:xfrm>
          <a:off x="2492375" y="6186488"/>
          <a:ext cx="784225" cy="338137"/>
        </p:xfrm>
        <a:graphic>
          <a:graphicData uri="http://schemas.openxmlformats.org/presentationml/2006/ole">
            <p:oleObj spid="_x0000_s1034" name="Equation" r:id="rId12" imgW="558558" imgH="241195" progId="">
              <p:embed/>
            </p:oleObj>
          </a:graphicData>
        </a:graphic>
      </p:graphicFrame>
      <p:graphicFrame>
        <p:nvGraphicFramePr>
          <p:cNvPr id="18461" name="Object 37"/>
          <p:cNvGraphicFramePr>
            <a:graphicFrameLocks noChangeAspect="1"/>
          </p:cNvGraphicFramePr>
          <p:nvPr/>
        </p:nvGraphicFramePr>
        <p:xfrm>
          <a:off x="611188" y="3213100"/>
          <a:ext cx="981075" cy="409575"/>
        </p:xfrm>
        <a:graphic>
          <a:graphicData uri="http://schemas.openxmlformats.org/presentationml/2006/ole">
            <p:oleObj spid="_x0000_s1035" name="Equation" r:id="rId13" imgW="698197" imgH="291973" progId="">
              <p:embed/>
            </p:oleObj>
          </a:graphicData>
        </a:graphic>
      </p:graphicFrame>
      <p:graphicFrame>
        <p:nvGraphicFramePr>
          <p:cNvPr id="18462" name="Object 38"/>
          <p:cNvGraphicFramePr>
            <a:graphicFrameLocks noChangeAspect="1"/>
          </p:cNvGraphicFramePr>
          <p:nvPr/>
        </p:nvGraphicFramePr>
        <p:xfrm>
          <a:off x="2438400" y="6475413"/>
          <a:ext cx="981075" cy="409575"/>
        </p:xfrm>
        <a:graphic>
          <a:graphicData uri="http://schemas.openxmlformats.org/presentationml/2006/ole">
            <p:oleObj spid="_x0000_s1036" name="Equation" r:id="rId14" imgW="698197" imgH="291973" progId="">
              <p:embed/>
            </p:oleObj>
          </a:graphicData>
        </a:graphic>
      </p:graphicFrame>
      <p:graphicFrame>
        <p:nvGraphicFramePr>
          <p:cNvPr id="18463" name="Object 39"/>
          <p:cNvGraphicFramePr>
            <a:graphicFrameLocks noChangeAspect="1"/>
          </p:cNvGraphicFramePr>
          <p:nvPr/>
        </p:nvGraphicFramePr>
        <p:xfrm>
          <a:off x="1116013" y="6524625"/>
          <a:ext cx="784225" cy="338138"/>
        </p:xfrm>
        <a:graphic>
          <a:graphicData uri="http://schemas.openxmlformats.org/presentationml/2006/ole">
            <p:oleObj spid="_x0000_s1037" name="Equation" r:id="rId15" imgW="558558" imgH="24119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/>
              <a:t>A jövedelemtranszferek paradox hatása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70338" cy="45656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/>
              <a:t>Ha külföld ruházati cikk kiadási  határhalandósága nagyobb, mint belföldé</a:t>
            </a:r>
            <a:r>
              <a:rPr lang="hu-HU" sz="2400" dirty="0">
                <a:cs typeface="Arial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>
                <a:cs typeface="Arial" charset="0"/>
              </a:rPr>
              <a:t>	a ruházati cikk relatív kereslete nő, a világpiaci cserearánya nő.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>
                <a:cs typeface="Arial" charset="0"/>
              </a:rPr>
              <a:t>Külföld rosszabbul is járhat a kapott transzfer elköltésével, míg belföld jobban járhat a transzferfizetés ellenére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>
                <a:solidFill>
                  <a:srgbClr val="FF0066"/>
                </a:solidFill>
                <a:cs typeface="Arial" charset="0"/>
                <a:sym typeface="Wingdings" pitchFamily="2" charset="2"/>
              </a:rPr>
              <a:t> </a:t>
            </a:r>
            <a:r>
              <a:rPr lang="hu-HU" sz="2400" dirty="0">
                <a:solidFill>
                  <a:srgbClr val="FF0066"/>
                </a:solidFill>
                <a:cs typeface="Arial" charset="0"/>
              </a:rPr>
              <a:t>paradox hatás</a:t>
            </a:r>
            <a:endParaRPr lang="hu-HU" sz="2400" dirty="0">
              <a:solidFill>
                <a:srgbClr val="FF0066"/>
              </a:solidFill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 flipV="1">
            <a:off x="5578475" y="1844675"/>
            <a:ext cx="1588" cy="309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580063" y="4941888"/>
            <a:ext cx="3241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58" name="Arc 6"/>
          <p:cNvSpPr>
            <a:spLocks/>
          </p:cNvSpPr>
          <p:nvPr/>
        </p:nvSpPr>
        <p:spPr bwMode="auto">
          <a:xfrm flipH="1" flipV="1">
            <a:off x="6156325" y="2349500"/>
            <a:ext cx="2087563" cy="2016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3559" name="Arc 7"/>
          <p:cNvSpPr>
            <a:spLocks/>
          </p:cNvSpPr>
          <p:nvPr/>
        </p:nvSpPr>
        <p:spPr bwMode="auto">
          <a:xfrm flipV="1">
            <a:off x="6084888" y="2133600"/>
            <a:ext cx="1943100" cy="2305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651500" y="22050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RD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7524750" y="198913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RS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7524750" y="4948238"/>
            <a:ext cx="187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u="sng"/>
              <a:t>QC+QC*</a:t>
            </a:r>
          </a:p>
          <a:p>
            <a:pPr algn="ctr"/>
            <a:r>
              <a:rPr lang="hu-HU"/>
              <a:t>QF+QF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5076825" y="1477963"/>
            <a:ext cx="1042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PC/PF</a:t>
            </a:r>
          </a:p>
        </p:txBody>
      </p:sp>
      <p:sp>
        <p:nvSpPr>
          <p:cNvPr id="23574" name="Arc 22"/>
          <p:cNvSpPr>
            <a:spLocks/>
          </p:cNvSpPr>
          <p:nvPr/>
        </p:nvSpPr>
        <p:spPr bwMode="auto">
          <a:xfrm flipH="1" flipV="1">
            <a:off x="6516688" y="1989138"/>
            <a:ext cx="2087562" cy="2016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006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6516688" y="191611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>
                <a:solidFill>
                  <a:srgbClr val="FF0066"/>
                </a:solidFill>
              </a:rPr>
              <a:t>RD</a:t>
            </a:r>
            <a:r>
              <a:rPr lang="hu-HU" dirty="0">
                <a:solidFill>
                  <a:srgbClr val="FFFF00"/>
                </a:solidFill>
              </a:rPr>
              <a:t>’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6640513" y="3665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4427538" y="3925888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(PC/PF)</a:t>
            </a:r>
            <a:r>
              <a:rPr lang="hu-HU" sz="1400"/>
              <a:t>W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356100" y="3494088"/>
            <a:ext cx="10999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dirty="0">
                <a:solidFill>
                  <a:srgbClr val="FF0066"/>
                </a:solidFill>
              </a:rPr>
              <a:t>(PC/PF)’</a:t>
            </a:r>
            <a:r>
              <a:rPr lang="hu-HU" sz="1400" dirty="0">
                <a:solidFill>
                  <a:srgbClr val="FF0066"/>
                </a:solidFill>
              </a:rPr>
              <a:t>W</a:t>
            </a:r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 flipH="1">
            <a:off x="5580063" y="40767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 flipH="1">
            <a:off x="5580063" y="3716338"/>
            <a:ext cx="1871662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5148263" y="515778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000000"/>
                </a:solidFill>
              </a:rPr>
              <a:t>5.8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V. Exporttámogatások hatása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4537075" cy="45259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/>
              <a:t>Importvám ellentéte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Belföld támogatja a ruházati cikk exportját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PC/PF belföldön megnő a világpiacihoz képest</a:t>
            </a:r>
          </a:p>
          <a:p>
            <a:pPr lvl="1">
              <a:lnSpc>
                <a:spcPct val="80000"/>
              </a:lnSpc>
            </a:pPr>
            <a:r>
              <a:rPr lang="hu-HU" sz="2000" dirty="0"/>
              <a:t>Ruházati cikk termelés belföldön nő</a:t>
            </a:r>
          </a:p>
          <a:p>
            <a:pPr lvl="1">
              <a:lnSpc>
                <a:spcPct val="80000"/>
              </a:lnSpc>
            </a:pPr>
            <a:r>
              <a:rPr lang="hu-HU" sz="2000" dirty="0"/>
              <a:t>Élelmiszer fogyasztás belföldön nő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hu-HU" sz="2400" dirty="0"/>
          </a:p>
          <a:p>
            <a:pPr>
              <a:lnSpc>
                <a:spcPct val="80000"/>
              </a:lnSpc>
              <a:buFont typeface="Wingdings" pitchFamily="2" charset="2"/>
              <a:buChar char="à"/>
            </a:pPr>
            <a:r>
              <a:rPr lang="hu-HU" sz="2400" dirty="0">
                <a:sym typeface="Wingdings" pitchFamily="2" charset="2"/>
              </a:rPr>
              <a:t>A világpiacon PC/PF csökken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à"/>
            </a:pPr>
            <a:r>
              <a:rPr lang="hu-HU" sz="2000" dirty="0"/>
              <a:t>Belföld cserearánya romlik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à"/>
            </a:pPr>
            <a:r>
              <a:rPr lang="hu-HU" sz="2000" dirty="0"/>
              <a:t>Külföld cserearánya javul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>
                <a:solidFill>
                  <a:srgbClr val="FF0066"/>
                </a:solidFill>
              </a:rPr>
              <a:t>Belföld helyzete romlik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 flipV="1">
            <a:off x="5435600" y="1844675"/>
            <a:ext cx="1588" cy="309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5437188" y="4941888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5846" name="Arc 6"/>
          <p:cNvSpPr>
            <a:spLocks/>
          </p:cNvSpPr>
          <p:nvPr/>
        </p:nvSpPr>
        <p:spPr bwMode="auto">
          <a:xfrm flipH="1" flipV="1">
            <a:off x="6156325" y="2349500"/>
            <a:ext cx="2087563" cy="2016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5847" name="Arc 7"/>
          <p:cNvSpPr>
            <a:spLocks/>
          </p:cNvSpPr>
          <p:nvPr/>
        </p:nvSpPr>
        <p:spPr bwMode="auto">
          <a:xfrm flipV="1">
            <a:off x="6084888" y="2133600"/>
            <a:ext cx="1943100" cy="2305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6229350" y="220662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RD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7524750" y="198913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RS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5076825" y="1477963"/>
            <a:ext cx="1042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PC/PF</a:t>
            </a:r>
          </a:p>
        </p:txBody>
      </p:sp>
      <p:sp>
        <p:nvSpPr>
          <p:cNvPr id="35851" name="Arc 11"/>
          <p:cNvSpPr>
            <a:spLocks/>
          </p:cNvSpPr>
          <p:nvPr/>
        </p:nvSpPr>
        <p:spPr bwMode="auto">
          <a:xfrm flipH="1" flipV="1">
            <a:off x="5651500" y="2492375"/>
            <a:ext cx="2087563" cy="2016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006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5580063" y="227012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>
                <a:solidFill>
                  <a:srgbClr val="FF0066"/>
                </a:solidFill>
              </a:rPr>
              <a:t>RD’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7524750" y="4948238"/>
            <a:ext cx="187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u="sng"/>
              <a:t>QC+QC*</a:t>
            </a:r>
          </a:p>
          <a:p>
            <a:pPr algn="ctr"/>
            <a:r>
              <a:rPr lang="hu-HU"/>
              <a:t>QF+QF*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8027988" y="1989138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>
                <a:solidFill>
                  <a:srgbClr val="FF0066"/>
                </a:solidFill>
              </a:rPr>
              <a:t>RS’</a:t>
            </a:r>
          </a:p>
        </p:txBody>
      </p:sp>
      <p:sp>
        <p:nvSpPr>
          <p:cNvPr id="35855" name="Arc 15"/>
          <p:cNvSpPr>
            <a:spLocks/>
          </p:cNvSpPr>
          <p:nvPr/>
        </p:nvSpPr>
        <p:spPr bwMode="auto">
          <a:xfrm flipV="1">
            <a:off x="6588125" y="2205038"/>
            <a:ext cx="1943100" cy="2305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006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5435600" y="515778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000000"/>
                </a:solidFill>
              </a:rPr>
              <a:t>5.10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u-HU" sz="3600">
                <a:solidFill>
                  <a:schemeClr val="tx1"/>
                </a:solidFill>
              </a:rPr>
              <a:t>A munka határterméke és a foglalkoztatott munkaerő mennyisége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00188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hu-HU" sz="2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rPr>
              <a:t>Mikro:</a:t>
            </a:r>
          </a:p>
        </p:txBody>
      </p:sp>
      <p:sp>
        <p:nvSpPr>
          <p:cNvPr id="1031" name="Line 4"/>
          <p:cNvSpPr>
            <a:spLocks noChangeShapeType="1"/>
          </p:cNvSpPr>
          <p:nvPr/>
        </p:nvSpPr>
        <p:spPr bwMode="auto">
          <a:xfrm flipV="1">
            <a:off x="900113" y="2349500"/>
            <a:ext cx="0" cy="295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032" name="Line 5"/>
          <p:cNvSpPr>
            <a:spLocks noChangeShapeType="1"/>
          </p:cNvSpPr>
          <p:nvPr/>
        </p:nvSpPr>
        <p:spPr bwMode="auto">
          <a:xfrm>
            <a:off x="900113" y="5300663"/>
            <a:ext cx="2951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033" name="Freeform 7"/>
          <p:cNvSpPr>
            <a:spLocks/>
          </p:cNvSpPr>
          <p:nvPr/>
        </p:nvSpPr>
        <p:spPr bwMode="auto">
          <a:xfrm>
            <a:off x="979488" y="2571750"/>
            <a:ext cx="2592387" cy="2087563"/>
          </a:xfrm>
          <a:custGeom>
            <a:avLst/>
            <a:gdLst>
              <a:gd name="T0" fmla="*/ 0 w 1633"/>
              <a:gd name="T1" fmla="*/ 0 h 1315"/>
              <a:gd name="T2" fmla="*/ 226 w 1633"/>
              <a:gd name="T3" fmla="*/ 544 h 1315"/>
              <a:gd name="T4" fmla="*/ 998 w 1633"/>
              <a:gd name="T5" fmla="*/ 1043 h 1315"/>
              <a:gd name="T6" fmla="*/ 1633 w 1633"/>
              <a:gd name="T7" fmla="*/ 1315 h 1315"/>
              <a:gd name="T8" fmla="*/ 0 60000 65536"/>
              <a:gd name="T9" fmla="*/ 0 60000 65536"/>
              <a:gd name="T10" fmla="*/ 0 60000 65536"/>
              <a:gd name="T11" fmla="*/ 0 60000 65536"/>
              <a:gd name="T12" fmla="*/ 0 w 1633"/>
              <a:gd name="T13" fmla="*/ 0 h 1315"/>
              <a:gd name="T14" fmla="*/ 1633 w 1633"/>
              <a:gd name="T15" fmla="*/ 1315 h 13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33" h="1315">
                <a:moveTo>
                  <a:pt x="0" y="0"/>
                </a:moveTo>
                <a:cubicBezTo>
                  <a:pt x="30" y="185"/>
                  <a:pt x="60" y="370"/>
                  <a:pt x="226" y="544"/>
                </a:cubicBezTo>
                <a:cubicBezTo>
                  <a:pt x="392" y="718"/>
                  <a:pt x="763" y="914"/>
                  <a:pt x="998" y="1043"/>
                </a:cubicBezTo>
                <a:cubicBezTo>
                  <a:pt x="1233" y="1172"/>
                  <a:pt x="1527" y="1270"/>
                  <a:pt x="1633" y="131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3687763" y="4456113"/>
            <a:ext cx="658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MPL</a:t>
            </a:r>
            <a:endParaRPr lang="hu-HU" baseline="-2500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900113" y="4292600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2555875" y="4292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2627313" y="42926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547813" y="2492375"/>
            <a:ext cx="936625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000"/>
              <a:t>bérleti</a:t>
            </a:r>
          </a:p>
          <a:p>
            <a:r>
              <a:rPr lang="hu-HU" sz="2000"/>
              <a:t> díj</a:t>
            </a: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H="1">
            <a:off x="1187450" y="3357563"/>
            <a:ext cx="4318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1258888" y="455612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/>
              <a:t>bérek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3616325" y="5321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L</a:t>
            </a: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539750" y="2060575"/>
            <a:ext cx="77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MPL</a:t>
            </a:r>
            <a:endParaRPr lang="hu-HU" baseline="-25000"/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323850" y="4133850"/>
            <a:ext cx="884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W/P</a:t>
            </a: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663575" y="5537200"/>
            <a:ext cx="271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hu-HU"/>
              <a:t>W/P=reálbér</a:t>
            </a:r>
          </a:p>
          <a:p>
            <a:r>
              <a:rPr lang="hu-HU"/>
              <a:t>L(opt) = foglalkoztatottak</a:t>
            </a: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2463800" y="5248275"/>
            <a:ext cx="78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L(opt)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4500563" y="1420813"/>
            <a:ext cx="403225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600" dirty="0"/>
              <a:t>A munka határtermék-függvénye a termelési függvény munka szerinti deriváltja (MPL = </a:t>
            </a:r>
            <a:r>
              <a:rPr lang="hu-HU" sz="1600" dirty="0" err="1"/>
              <a:t>dQ</a:t>
            </a:r>
            <a:r>
              <a:rPr lang="hu-HU" sz="1600" dirty="0"/>
              <a:t>/</a:t>
            </a:r>
            <a:r>
              <a:rPr lang="hu-HU" sz="1600" dirty="0" err="1"/>
              <a:t>dL</a:t>
            </a:r>
            <a:r>
              <a:rPr lang="hu-HU" sz="1600" dirty="0"/>
              <a:t>) </a:t>
            </a:r>
          </a:p>
          <a:p>
            <a:r>
              <a:rPr lang="hu-HU" sz="1600" dirty="0"/>
              <a:t>A gazdaság kibocsátása a határtermék-függvény munka szerinti integráltja , </a:t>
            </a:r>
          </a:p>
          <a:p>
            <a:endParaRPr lang="hu-HU" sz="1600" dirty="0"/>
          </a:p>
          <a:p>
            <a:endParaRPr lang="hu-HU" sz="1600" dirty="0"/>
          </a:p>
          <a:p>
            <a:endParaRPr lang="hu-HU" sz="1600" dirty="0"/>
          </a:p>
          <a:p>
            <a:r>
              <a:rPr lang="hu-HU" sz="1600" dirty="0"/>
              <a:t>azaz a görbe alatti terület, amelyből</a:t>
            </a:r>
          </a:p>
          <a:p>
            <a:pPr>
              <a:buFont typeface="Wingdings" pitchFamily="2" charset="2"/>
              <a:buChar char="§"/>
            </a:pPr>
            <a:r>
              <a:rPr lang="hu-HU" sz="1600" dirty="0"/>
              <a:t> </a:t>
            </a:r>
            <a:r>
              <a:rPr lang="hu-HU" sz="1600" b="1" dirty="0"/>
              <a:t>a bérek a munkaerő tulajdonosokat </a:t>
            </a:r>
          </a:p>
          <a:p>
            <a:pPr>
              <a:buFont typeface="Wingdings" pitchFamily="2" charset="2"/>
              <a:buChar char="§"/>
            </a:pPr>
            <a:endParaRPr lang="hu-HU" sz="1600" b="1" dirty="0"/>
          </a:p>
          <a:p>
            <a:r>
              <a:rPr lang="hu-HU" sz="1600" b="1" dirty="0"/>
              <a:t>illetik </a:t>
            </a:r>
          </a:p>
          <a:p>
            <a:pPr>
              <a:buFont typeface="Wingdings" pitchFamily="2" charset="2"/>
              <a:buChar char="§"/>
            </a:pPr>
            <a:endParaRPr lang="hu-HU" sz="1600" b="1" dirty="0"/>
          </a:p>
          <a:p>
            <a:pPr>
              <a:buFont typeface="Wingdings" pitchFamily="2" charset="2"/>
              <a:buChar char="§"/>
            </a:pPr>
            <a:r>
              <a:rPr lang="hu-HU" sz="1600" b="1" dirty="0"/>
              <a:t>a bérleti díj a termőföld tulajdonosoké</a:t>
            </a:r>
          </a:p>
          <a:p>
            <a:endParaRPr lang="hu-HU" sz="1600" b="1" dirty="0"/>
          </a:p>
          <a:p>
            <a:endParaRPr lang="hu-HU" sz="1600" b="1" dirty="0"/>
          </a:p>
          <a:p>
            <a:pPr>
              <a:buFont typeface="Wingdings" pitchFamily="2" charset="2"/>
              <a:buChar char="§"/>
            </a:pPr>
            <a:endParaRPr lang="hu-HU" sz="1600" dirty="0"/>
          </a:p>
          <a:p>
            <a:pPr>
              <a:buFont typeface="Wingdings" pitchFamily="2" charset="2"/>
              <a:buChar char="§"/>
            </a:pPr>
            <a:r>
              <a:rPr lang="hu-HU" sz="1600" dirty="0"/>
              <a:t> ha</a:t>
            </a:r>
            <a:r>
              <a:rPr lang="hu-HU" sz="1600" b="1" dirty="0"/>
              <a:t> B</a:t>
            </a:r>
            <a:r>
              <a:rPr lang="hu-HU" sz="1600" dirty="0"/>
              <a:t>elföldön T/L kisebb (azaz nagyobb a munkaerő kínálata), mint </a:t>
            </a:r>
            <a:r>
              <a:rPr lang="hu-HU" sz="1600" b="1" dirty="0"/>
              <a:t>K</a:t>
            </a:r>
            <a:r>
              <a:rPr lang="hu-HU" sz="1600" dirty="0"/>
              <a:t>ülföldön, akkor </a:t>
            </a:r>
            <a:r>
              <a:rPr lang="hu-HU" sz="1600" b="1" dirty="0"/>
              <a:t>B</a:t>
            </a:r>
            <a:r>
              <a:rPr lang="hu-HU" sz="1600" dirty="0"/>
              <a:t>elföldön a munkások kevesebbet keresnek mint </a:t>
            </a:r>
            <a:r>
              <a:rPr lang="hu-HU" sz="1600" b="1" dirty="0"/>
              <a:t>K</a:t>
            </a:r>
            <a:r>
              <a:rPr lang="hu-HU" sz="1600" dirty="0"/>
              <a:t>ülföldön, ezért</a:t>
            </a:r>
            <a:r>
              <a:rPr lang="hu-HU" sz="1600" dirty="0">
                <a:solidFill>
                  <a:srgbClr val="FFFF00"/>
                </a:solidFill>
              </a:rPr>
              <a:t> </a:t>
            </a:r>
            <a:r>
              <a:rPr lang="hu-HU" sz="1600" b="1" dirty="0"/>
              <a:t>K</a:t>
            </a:r>
            <a:r>
              <a:rPr lang="hu-HU" sz="1600" dirty="0"/>
              <a:t>ülföldre akarnak menni</a:t>
            </a:r>
          </a:p>
        </p:txBody>
      </p:sp>
      <p:graphicFrame>
        <p:nvGraphicFramePr>
          <p:cNvPr id="1026" name="Object 24"/>
          <p:cNvGraphicFramePr>
            <a:graphicFrameLocks noChangeAspect="1"/>
          </p:cNvGraphicFramePr>
          <p:nvPr/>
        </p:nvGraphicFramePr>
        <p:xfrm>
          <a:off x="4702175" y="2686050"/>
          <a:ext cx="1924050" cy="803275"/>
        </p:xfrm>
        <a:graphic>
          <a:graphicData uri="http://schemas.openxmlformats.org/presentationml/2006/ole">
            <p:oleObj spid="_x0000_s2050" name="Egyenlet" r:id="rId3" imgW="1155600" imgH="482400" progId="Equation.3">
              <p:embed/>
            </p:oleObj>
          </a:graphicData>
        </a:graphic>
      </p:graphicFrame>
      <p:graphicFrame>
        <p:nvGraphicFramePr>
          <p:cNvPr id="1027" name="Object 25"/>
          <p:cNvGraphicFramePr>
            <a:graphicFrameLocks noChangeAspect="1"/>
          </p:cNvGraphicFramePr>
          <p:nvPr/>
        </p:nvGraphicFramePr>
        <p:xfrm>
          <a:off x="5514975" y="3943350"/>
          <a:ext cx="2200275" cy="565150"/>
        </p:xfrm>
        <a:graphic>
          <a:graphicData uri="http://schemas.openxmlformats.org/presentationml/2006/ole">
            <p:oleObj spid="_x0000_s2051" name="Equation" r:id="rId4" imgW="1257120" imgH="393480" progId="Equation.3">
              <p:embed/>
            </p:oleObj>
          </a:graphicData>
        </a:graphic>
      </p:graphicFrame>
      <p:graphicFrame>
        <p:nvGraphicFramePr>
          <p:cNvPr id="1028" name="Object 26"/>
          <p:cNvGraphicFramePr>
            <a:graphicFrameLocks noChangeAspect="1"/>
          </p:cNvGraphicFramePr>
          <p:nvPr/>
        </p:nvGraphicFramePr>
        <p:xfrm>
          <a:off x="4468813" y="4941888"/>
          <a:ext cx="3895725" cy="698500"/>
        </p:xfrm>
        <a:graphic>
          <a:graphicData uri="http://schemas.openxmlformats.org/presentationml/2006/ole">
            <p:oleObj spid="_x0000_s2052" name="Egyenlet" r:id="rId5" imgW="2831760" imgH="5079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hu-HU" sz="3200">
                <a:solidFill>
                  <a:schemeClr val="tx1"/>
                </a:solidFill>
              </a:rPr>
              <a:t>2. Nemzetközi munkaerő áramlás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sz="2400" b="1"/>
              <a:t>Belföld</a:t>
            </a:r>
            <a:r>
              <a:rPr lang="hu-HU" sz="2400"/>
              <a:t> és </a:t>
            </a:r>
            <a:r>
              <a:rPr lang="hu-HU" sz="2400" b="1"/>
              <a:t>Külföld</a:t>
            </a:r>
            <a:r>
              <a:rPr lang="hu-HU" sz="2400"/>
              <a:t> munkaerő keresletének együttes ábrázolása szabad munkaerő mozgás mellett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042988" y="52292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1187450" y="26368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187450" y="501332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3924300" y="2636838"/>
            <a:ext cx="0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1258888" y="2924175"/>
            <a:ext cx="2376487" cy="1873250"/>
          </a:xfrm>
          <a:custGeom>
            <a:avLst/>
            <a:gdLst>
              <a:gd name="T0" fmla="*/ 1360 w 1360"/>
              <a:gd name="T1" fmla="*/ 0 h 1089"/>
              <a:gd name="T2" fmla="*/ 1270 w 1360"/>
              <a:gd name="T3" fmla="*/ 273 h 1089"/>
              <a:gd name="T4" fmla="*/ 997 w 1360"/>
              <a:gd name="T5" fmla="*/ 545 h 1089"/>
              <a:gd name="T6" fmla="*/ 0 w 1360"/>
              <a:gd name="T7" fmla="*/ 1089 h 1089"/>
              <a:gd name="T8" fmla="*/ 0 60000 65536"/>
              <a:gd name="T9" fmla="*/ 0 60000 65536"/>
              <a:gd name="T10" fmla="*/ 0 60000 65536"/>
              <a:gd name="T11" fmla="*/ 0 60000 65536"/>
              <a:gd name="T12" fmla="*/ 0 w 1360"/>
              <a:gd name="T13" fmla="*/ 0 h 1089"/>
              <a:gd name="T14" fmla="*/ 1360 w 1360"/>
              <a:gd name="T15" fmla="*/ 1089 h 10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0" h="1089">
                <a:moveTo>
                  <a:pt x="1360" y="0"/>
                </a:moveTo>
                <a:cubicBezTo>
                  <a:pt x="1345" y="91"/>
                  <a:pt x="1330" y="182"/>
                  <a:pt x="1270" y="273"/>
                </a:cubicBezTo>
                <a:cubicBezTo>
                  <a:pt x="1210" y="364"/>
                  <a:pt x="1209" y="409"/>
                  <a:pt x="997" y="545"/>
                </a:cubicBezTo>
                <a:cubicBezTo>
                  <a:pt x="785" y="681"/>
                  <a:pt x="166" y="998"/>
                  <a:pt x="0" y="108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1547813" y="2924175"/>
            <a:ext cx="2016125" cy="1873250"/>
          </a:xfrm>
          <a:custGeom>
            <a:avLst/>
            <a:gdLst>
              <a:gd name="T0" fmla="*/ 0 w 1270"/>
              <a:gd name="T1" fmla="*/ 0 h 1180"/>
              <a:gd name="T2" fmla="*/ 91 w 1270"/>
              <a:gd name="T3" fmla="*/ 318 h 1180"/>
              <a:gd name="T4" fmla="*/ 363 w 1270"/>
              <a:gd name="T5" fmla="*/ 545 h 1180"/>
              <a:gd name="T6" fmla="*/ 1270 w 1270"/>
              <a:gd name="T7" fmla="*/ 1180 h 1180"/>
              <a:gd name="T8" fmla="*/ 0 60000 65536"/>
              <a:gd name="T9" fmla="*/ 0 60000 65536"/>
              <a:gd name="T10" fmla="*/ 0 60000 65536"/>
              <a:gd name="T11" fmla="*/ 0 60000 65536"/>
              <a:gd name="T12" fmla="*/ 0 w 1270"/>
              <a:gd name="T13" fmla="*/ 0 h 1180"/>
              <a:gd name="T14" fmla="*/ 1270 w 1270"/>
              <a:gd name="T15" fmla="*/ 1180 h 11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0" h="1180">
                <a:moveTo>
                  <a:pt x="0" y="0"/>
                </a:moveTo>
                <a:cubicBezTo>
                  <a:pt x="15" y="113"/>
                  <a:pt x="31" y="227"/>
                  <a:pt x="91" y="318"/>
                </a:cubicBezTo>
                <a:cubicBezTo>
                  <a:pt x="151" y="409"/>
                  <a:pt x="167" y="401"/>
                  <a:pt x="363" y="545"/>
                </a:cubicBezTo>
                <a:cubicBezTo>
                  <a:pt x="559" y="689"/>
                  <a:pt x="1119" y="1074"/>
                  <a:pt x="1270" y="1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3132138" y="335756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B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059113" y="4575175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C</a:t>
            </a:r>
          </a:p>
        </p:txBody>
      </p:sp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1384300" y="2513013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MPL</a:t>
            </a:r>
            <a:endParaRPr lang="hu-HU" b="1" baseline="30000"/>
          </a:p>
        </p:txBody>
      </p:sp>
      <p:sp>
        <p:nvSpPr>
          <p:cNvPr id="9229" name="Text Box 16"/>
          <p:cNvSpPr txBox="1">
            <a:spLocks noChangeArrowheads="1"/>
          </p:cNvSpPr>
          <p:nvPr/>
        </p:nvSpPr>
        <p:spPr bwMode="auto">
          <a:xfrm>
            <a:off x="3276600" y="2420938"/>
            <a:ext cx="752475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MPL*</a:t>
            </a:r>
            <a:endParaRPr lang="hu-HU" b="1"/>
          </a:p>
        </p:txBody>
      </p:sp>
      <p:sp>
        <p:nvSpPr>
          <p:cNvPr id="9231" name="Text Box 18"/>
          <p:cNvSpPr txBox="1">
            <a:spLocks noChangeArrowheads="1"/>
          </p:cNvSpPr>
          <p:nvPr/>
        </p:nvSpPr>
        <p:spPr bwMode="auto">
          <a:xfrm>
            <a:off x="3833813" y="5006975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O*</a:t>
            </a:r>
          </a:p>
        </p:txBody>
      </p:sp>
      <p:sp>
        <p:nvSpPr>
          <p:cNvPr id="9232" name="Text Box 20"/>
          <p:cNvSpPr txBox="1">
            <a:spLocks noChangeArrowheads="1"/>
          </p:cNvSpPr>
          <p:nvPr/>
        </p:nvSpPr>
        <p:spPr bwMode="auto">
          <a:xfrm>
            <a:off x="3184525" y="49609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L1</a:t>
            </a:r>
          </a:p>
        </p:txBody>
      </p:sp>
      <p:sp>
        <p:nvSpPr>
          <p:cNvPr id="9233" name="Text Box 23"/>
          <p:cNvSpPr txBox="1">
            <a:spLocks noChangeArrowheads="1"/>
          </p:cNvSpPr>
          <p:nvPr/>
        </p:nvSpPr>
        <p:spPr bwMode="auto">
          <a:xfrm>
            <a:off x="468313" y="243998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W/P</a:t>
            </a:r>
          </a:p>
        </p:txBody>
      </p:sp>
      <p:sp>
        <p:nvSpPr>
          <p:cNvPr id="9234" name="Text Box 24"/>
          <p:cNvSpPr txBox="1">
            <a:spLocks noChangeArrowheads="1"/>
          </p:cNvSpPr>
          <p:nvPr/>
        </p:nvSpPr>
        <p:spPr bwMode="auto">
          <a:xfrm>
            <a:off x="4643438" y="2997200"/>
            <a:ext cx="4321175" cy="3149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000" i="1"/>
              <a:t>Alaphelyzet:</a:t>
            </a:r>
          </a:p>
          <a:p>
            <a:pPr>
              <a:buFont typeface="Wingdings" pitchFamily="2" charset="2"/>
              <a:buChar char="Ø"/>
            </a:pPr>
            <a:r>
              <a:rPr lang="hu-HU" sz="2000"/>
              <a:t>O-tól O*-ig a világ munkaerő állománya</a:t>
            </a:r>
          </a:p>
          <a:p>
            <a:pPr>
              <a:buFont typeface="Wingdings" pitchFamily="2" charset="2"/>
              <a:buChar char="Ø"/>
            </a:pPr>
            <a:endParaRPr lang="hu-HU" sz="2000"/>
          </a:p>
          <a:p>
            <a:pPr>
              <a:buFont typeface="Wingdings" pitchFamily="2" charset="2"/>
              <a:buChar char="Ø"/>
            </a:pPr>
            <a:r>
              <a:rPr lang="hu-HU" sz="2000" b="1"/>
              <a:t>Belföld</a:t>
            </a:r>
            <a:r>
              <a:rPr lang="hu-HU" sz="2000"/>
              <a:t> foglalkoztat  OL1 munkást alacsony bér mellett (W/P)</a:t>
            </a:r>
            <a:r>
              <a:rPr lang="hu-HU" sz="2000" baseline="-25000"/>
              <a:t>1</a:t>
            </a:r>
            <a:r>
              <a:rPr lang="hu-HU" sz="2000">
                <a:latin typeface="Times New Roman" pitchFamily="18" charset="0"/>
                <a:cs typeface="Times New Roman" pitchFamily="18" charset="0"/>
              </a:rPr>
              <a:t>→C</a:t>
            </a:r>
          </a:p>
          <a:p>
            <a:pPr>
              <a:buFont typeface="Wingdings" pitchFamily="2" charset="2"/>
              <a:buChar char="Ø"/>
            </a:pPr>
            <a:endParaRPr lang="hu-HU" sz="20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hu-HU" sz="2000" b="1"/>
              <a:t>Külföld</a:t>
            </a:r>
            <a:r>
              <a:rPr lang="hu-HU" sz="2000"/>
              <a:t> foglalkoztat O*L1 munkást</a:t>
            </a:r>
          </a:p>
          <a:p>
            <a:pPr>
              <a:buFont typeface="Wingdings" pitchFamily="2" charset="2"/>
              <a:buNone/>
            </a:pPr>
            <a:r>
              <a:rPr lang="hu-HU" sz="2000"/>
              <a:t>magas bérért  (W/P)*</a:t>
            </a:r>
            <a:r>
              <a:rPr lang="hu-HU" sz="2000" baseline="-25000"/>
              <a:t>1</a:t>
            </a:r>
            <a:r>
              <a:rPr lang="hu-HU" sz="2000"/>
              <a:t>→B</a:t>
            </a:r>
          </a:p>
          <a:p>
            <a:r>
              <a:rPr lang="hu-HU" sz="2000"/>
              <a:t> </a:t>
            </a:r>
          </a:p>
        </p:txBody>
      </p:sp>
      <p:sp>
        <p:nvSpPr>
          <p:cNvPr id="9235" name="Text Box 25"/>
          <p:cNvSpPr txBox="1">
            <a:spLocks noChangeArrowheads="1"/>
          </p:cNvSpPr>
          <p:nvPr/>
        </p:nvSpPr>
        <p:spPr bwMode="auto">
          <a:xfrm>
            <a:off x="684213" y="5314950"/>
            <a:ext cx="2232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200" b="1"/>
              <a:t>          </a:t>
            </a:r>
            <a:r>
              <a:rPr lang="hu-HU" sz="1200"/>
              <a:t>Belföldi foglalkoztatás</a:t>
            </a:r>
          </a:p>
        </p:txBody>
      </p:sp>
      <p:sp>
        <p:nvSpPr>
          <p:cNvPr id="9236" name="Text Box 27"/>
          <p:cNvSpPr txBox="1">
            <a:spLocks noChangeArrowheads="1"/>
          </p:cNvSpPr>
          <p:nvPr/>
        </p:nvSpPr>
        <p:spPr bwMode="auto">
          <a:xfrm>
            <a:off x="2843213" y="5516563"/>
            <a:ext cx="1785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200"/>
              <a:t>Külföldi foglalkoztatás</a:t>
            </a:r>
          </a:p>
        </p:txBody>
      </p:sp>
      <p:sp>
        <p:nvSpPr>
          <p:cNvPr id="9238" name="Text Box 33"/>
          <p:cNvSpPr txBox="1">
            <a:spLocks noChangeArrowheads="1"/>
          </p:cNvSpPr>
          <p:nvPr/>
        </p:nvSpPr>
        <p:spPr bwMode="auto">
          <a:xfrm>
            <a:off x="3975100" y="251301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W/P*</a:t>
            </a:r>
          </a:p>
        </p:txBody>
      </p:sp>
      <p:sp>
        <p:nvSpPr>
          <p:cNvPr id="9239" name="Line 34"/>
          <p:cNvSpPr>
            <a:spLocks noChangeShapeType="1"/>
          </p:cNvSpPr>
          <p:nvPr/>
        </p:nvSpPr>
        <p:spPr bwMode="auto">
          <a:xfrm>
            <a:off x="3348038" y="45815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42" name="Line 37"/>
          <p:cNvSpPr>
            <a:spLocks noChangeShapeType="1"/>
          </p:cNvSpPr>
          <p:nvPr/>
        </p:nvSpPr>
        <p:spPr bwMode="auto">
          <a:xfrm>
            <a:off x="3348038" y="35734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43" name="Line 38"/>
          <p:cNvSpPr>
            <a:spLocks noChangeShapeType="1"/>
          </p:cNvSpPr>
          <p:nvPr/>
        </p:nvSpPr>
        <p:spPr bwMode="auto">
          <a:xfrm flipH="1">
            <a:off x="1187450" y="4652963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44" name="Text Box 39"/>
          <p:cNvSpPr txBox="1">
            <a:spLocks noChangeArrowheads="1"/>
          </p:cNvSpPr>
          <p:nvPr/>
        </p:nvSpPr>
        <p:spPr bwMode="auto">
          <a:xfrm>
            <a:off x="395288" y="4456113"/>
            <a:ext cx="985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(W/P)</a:t>
            </a:r>
            <a:r>
              <a:rPr lang="hu-HU" baseline="-25000"/>
              <a:t>1</a:t>
            </a:r>
          </a:p>
        </p:txBody>
      </p:sp>
      <p:sp>
        <p:nvSpPr>
          <p:cNvPr id="9245" name="Line 40"/>
          <p:cNvSpPr>
            <a:spLocks noChangeShapeType="1"/>
          </p:cNvSpPr>
          <p:nvPr/>
        </p:nvSpPr>
        <p:spPr bwMode="auto">
          <a:xfrm>
            <a:off x="3348038" y="35734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46" name="Text Box 41"/>
          <p:cNvSpPr txBox="1">
            <a:spLocks noChangeArrowheads="1"/>
          </p:cNvSpPr>
          <p:nvPr/>
        </p:nvSpPr>
        <p:spPr bwMode="auto">
          <a:xfrm>
            <a:off x="3779838" y="337661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(W/P)*</a:t>
            </a:r>
            <a:r>
              <a:rPr lang="hu-HU" baseline="-25000"/>
              <a:t>1</a:t>
            </a:r>
          </a:p>
        </p:txBody>
      </p:sp>
      <p:sp>
        <p:nvSpPr>
          <p:cNvPr id="9248" name="Text Box 18"/>
          <p:cNvSpPr txBox="1">
            <a:spLocks noChangeArrowheads="1"/>
          </p:cNvSpPr>
          <p:nvPr/>
        </p:nvSpPr>
        <p:spPr bwMode="auto">
          <a:xfrm>
            <a:off x="825500" y="4941888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O</a:t>
            </a:r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1187450" y="52292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 flipH="1">
            <a:off x="3132138" y="53736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6659563" y="42211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hu-HU" sz="4000"/>
              <a:t>Az időszakok közötti fogyasztási szerkezet meghatározása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/>
              <a:t>Belföld (hitelt nyújt)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1116013" y="2349500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116013" y="5229225"/>
            <a:ext cx="2808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0486" name="Arc 6"/>
          <p:cNvSpPr>
            <a:spLocks/>
          </p:cNvSpPr>
          <p:nvPr/>
        </p:nvSpPr>
        <p:spPr bwMode="auto">
          <a:xfrm>
            <a:off x="1116013" y="2565400"/>
            <a:ext cx="2519362" cy="2663825"/>
          </a:xfrm>
          <a:custGeom>
            <a:avLst/>
            <a:gdLst>
              <a:gd name="T0" fmla="*/ 0 w 21600"/>
              <a:gd name="T1" fmla="*/ 0 h 21600"/>
              <a:gd name="T2" fmla="*/ 2519362 w 21600"/>
              <a:gd name="T3" fmla="*/ 2663825 h 21600"/>
              <a:gd name="T4" fmla="*/ 0 w 21600"/>
              <a:gd name="T5" fmla="*/ 26638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627313" y="2205038"/>
            <a:ext cx="1008062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488" name="Arc 8"/>
          <p:cNvSpPr>
            <a:spLocks/>
          </p:cNvSpPr>
          <p:nvPr/>
        </p:nvSpPr>
        <p:spPr bwMode="auto">
          <a:xfrm rot="-9905654">
            <a:off x="2700338" y="2276475"/>
            <a:ext cx="914400" cy="914400"/>
          </a:xfrm>
          <a:custGeom>
            <a:avLst/>
            <a:gdLst>
              <a:gd name="T0" fmla="*/ 0 w 21600"/>
              <a:gd name="T1" fmla="*/ 0 h 21600"/>
              <a:gd name="T2" fmla="*/ 914400 w 21600"/>
              <a:gd name="T3" fmla="*/ 914400 h 21600"/>
              <a:gd name="T4" fmla="*/ 0 w 21600"/>
              <a:gd name="T5" fmla="*/ 914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419475" y="41497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1116013" y="4149725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2843213" y="2781300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 flipV="1">
            <a:off x="1116013" y="2708275"/>
            <a:ext cx="1727200" cy="73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3779838" y="5157788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Qp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5013" y="2060575"/>
            <a:ext cx="455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Q</a:t>
            </a:r>
            <a:r>
              <a:rPr lang="hu-HU" baseline="-25000"/>
              <a:t>F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895600" y="25130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3471863" y="3881438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Q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4284663" y="2133600"/>
            <a:ext cx="42481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Időszakok közötti költségvetési korlát</a:t>
            </a:r>
            <a:r>
              <a:rPr lang="hu-HU"/>
              <a:t>, ami mutatja a két időszak fogyasztásának értékét (jelenlegi fogyasztásban mérve), ami egyenlő a két időszak fogyasztási cikkek értékével (jelenlegi fogyasztás egységében):</a:t>
            </a:r>
          </a:p>
          <a:p>
            <a:endParaRPr lang="hu-HU"/>
          </a:p>
          <a:p>
            <a:r>
              <a:rPr lang="hu-HU" b="1"/>
              <a:t>Dp+D</a:t>
            </a:r>
            <a:r>
              <a:rPr lang="hu-HU" b="1" baseline="-25000"/>
              <a:t>F</a:t>
            </a:r>
            <a:r>
              <a:rPr lang="hu-HU" b="1"/>
              <a:t>/(1+r)=Qp+Q</a:t>
            </a:r>
            <a:r>
              <a:rPr lang="hu-HU" b="1" baseline="-25000"/>
              <a:t>F</a:t>
            </a:r>
            <a:r>
              <a:rPr lang="hu-HU" b="1"/>
              <a:t>/(1+r)</a:t>
            </a:r>
            <a:r>
              <a:rPr lang="hu-HU"/>
              <a:t> ebből</a:t>
            </a:r>
          </a:p>
          <a:p>
            <a:endParaRPr lang="hu-HU"/>
          </a:p>
          <a:p>
            <a:r>
              <a:rPr lang="hu-HU"/>
              <a:t>D</a:t>
            </a:r>
            <a:r>
              <a:rPr lang="hu-HU" baseline="-25000"/>
              <a:t>F</a:t>
            </a:r>
            <a:r>
              <a:rPr lang="hu-HU"/>
              <a:t>-Q</a:t>
            </a:r>
            <a:r>
              <a:rPr lang="hu-HU" baseline="-25000"/>
              <a:t>F</a:t>
            </a:r>
            <a:r>
              <a:rPr lang="hu-HU"/>
              <a:t> =(Q</a:t>
            </a:r>
            <a:r>
              <a:rPr lang="hu-HU" baseline="-25000"/>
              <a:t>P</a:t>
            </a:r>
            <a:r>
              <a:rPr lang="hu-HU"/>
              <a:t>-D</a:t>
            </a:r>
            <a:r>
              <a:rPr lang="hu-HU" baseline="-25000"/>
              <a:t>P</a:t>
            </a:r>
            <a:r>
              <a:rPr lang="hu-HU"/>
              <a:t>) </a:t>
            </a:r>
            <a:r>
              <a:rPr lang="hu-HU">
                <a:cs typeface="Arial" charset="0"/>
              </a:rPr>
              <a:t>∙ (1+r),</a:t>
            </a:r>
          </a:p>
          <a:p>
            <a:r>
              <a:rPr lang="hu-HU">
                <a:cs typeface="Arial" charset="0"/>
              </a:rPr>
              <a:t> ahol r a világgazdaság reálkamat szintje,</a:t>
            </a:r>
          </a:p>
          <a:p>
            <a:r>
              <a:rPr lang="hu-HU">
                <a:cs typeface="Arial" charset="0"/>
              </a:rPr>
              <a:t>D</a:t>
            </a:r>
            <a:r>
              <a:rPr lang="hu-HU" baseline="-25000">
                <a:cs typeface="Arial" charset="0"/>
              </a:rPr>
              <a:t>F</a:t>
            </a:r>
            <a:r>
              <a:rPr lang="hu-HU">
                <a:cs typeface="Arial" charset="0"/>
              </a:rPr>
              <a:t> a jövőbeli fogyasztás iránti kereslet,</a:t>
            </a:r>
          </a:p>
          <a:p>
            <a:r>
              <a:rPr lang="hu-HU">
                <a:cs typeface="Arial" charset="0"/>
              </a:rPr>
              <a:t>Dp a jelenbeli fogyasztás iránti kereslet</a:t>
            </a:r>
            <a:endParaRPr lang="hu-HU" baseline="-25000">
              <a:cs typeface="Arial" charset="0"/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2843213" y="5516563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400"/>
              <a:t>Export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 rot="-5400000">
            <a:off x="383382" y="3090068"/>
            <a:ext cx="81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import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2843213" y="4149725"/>
            <a:ext cx="576262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843213" y="2781300"/>
            <a:ext cx="0" cy="13684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808038" y="3952875"/>
            <a:ext cx="455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Q</a:t>
            </a:r>
            <a:r>
              <a:rPr lang="hu-HU" baseline="-25000"/>
              <a:t>F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755650" y="2513013"/>
            <a:ext cx="566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D</a:t>
            </a:r>
            <a:r>
              <a:rPr lang="hu-HU" baseline="-25000"/>
              <a:t>F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2535238" y="51054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Dp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3132138" y="5105400"/>
            <a:ext cx="612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Qp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hu-HU" sz="4000">
                <a:solidFill>
                  <a:schemeClr val="tx1"/>
                </a:solidFill>
              </a:rPr>
              <a:t>Intertemporális kereskedelem</a:t>
            </a:r>
            <a:br>
              <a:rPr lang="hu-HU" sz="4000">
                <a:solidFill>
                  <a:schemeClr val="tx1"/>
                </a:solidFill>
              </a:rPr>
            </a:br>
            <a:r>
              <a:rPr lang="hu-HU" sz="4000">
                <a:solidFill>
                  <a:schemeClr val="tx1"/>
                </a:solidFill>
              </a:rPr>
              <a:t>Belföld és Külföld esetében</a:t>
            </a:r>
            <a:r>
              <a:rPr lang="hu-HU" sz="400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u-HU" sz="1400"/>
              <a:t>Hitelforgalom: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V="1">
            <a:off x="971550" y="2708275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971550" y="4868863"/>
            <a:ext cx="2087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3492500" y="2708275"/>
            <a:ext cx="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3492500" y="48688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1512" name="Arc 8"/>
          <p:cNvSpPr>
            <a:spLocks/>
          </p:cNvSpPr>
          <p:nvPr/>
        </p:nvSpPr>
        <p:spPr bwMode="auto">
          <a:xfrm>
            <a:off x="827088" y="3360738"/>
            <a:ext cx="2089150" cy="1652587"/>
          </a:xfrm>
          <a:custGeom>
            <a:avLst/>
            <a:gdLst>
              <a:gd name="T0" fmla="*/ 140111 w 21531"/>
              <a:gd name="T1" fmla="*/ 0 h 21552"/>
              <a:gd name="T2" fmla="*/ 2089150 w 21531"/>
              <a:gd name="T3" fmla="*/ 1520546 h 21552"/>
              <a:gd name="T4" fmla="*/ 0 w 21531"/>
              <a:gd name="T5" fmla="*/ 1652587 h 21552"/>
              <a:gd name="T6" fmla="*/ 0 60000 65536"/>
              <a:gd name="T7" fmla="*/ 0 60000 65536"/>
              <a:gd name="T8" fmla="*/ 0 60000 65536"/>
              <a:gd name="T9" fmla="*/ 0 w 21531"/>
              <a:gd name="T10" fmla="*/ 0 h 21552"/>
              <a:gd name="T11" fmla="*/ 21531 w 21531"/>
              <a:gd name="T12" fmla="*/ 21552 h 215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31" h="21552" fill="none" extrusionOk="0">
                <a:moveTo>
                  <a:pt x="1443" y="0"/>
                </a:moveTo>
                <a:cubicBezTo>
                  <a:pt x="12129" y="716"/>
                  <a:pt x="20677" y="9154"/>
                  <a:pt x="21531" y="19829"/>
                </a:cubicBezTo>
              </a:path>
              <a:path w="21531" h="21552" stroke="0" extrusionOk="0">
                <a:moveTo>
                  <a:pt x="1443" y="0"/>
                </a:moveTo>
                <a:cubicBezTo>
                  <a:pt x="12129" y="716"/>
                  <a:pt x="20677" y="9154"/>
                  <a:pt x="21531" y="19829"/>
                </a:cubicBezTo>
                <a:lnTo>
                  <a:pt x="0" y="2155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513" name="Arc 9"/>
          <p:cNvSpPr>
            <a:spLocks/>
          </p:cNvSpPr>
          <p:nvPr/>
        </p:nvSpPr>
        <p:spPr bwMode="auto">
          <a:xfrm rot="646046">
            <a:off x="3276600" y="3141663"/>
            <a:ext cx="1782763" cy="1727200"/>
          </a:xfrm>
          <a:custGeom>
            <a:avLst/>
            <a:gdLst>
              <a:gd name="T0" fmla="*/ 0 w 21489"/>
              <a:gd name="T1" fmla="*/ 0 h 21600"/>
              <a:gd name="T2" fmla="*/ 1782763 w 21489"/>
              <a:gd name="T3" fmla="*/ 1552081 h 21600"/>
              <a:gd name="T4" fmla="*/ 0 w 21489"/>
              <a:gd name="T5" fmla="*/ 1727200 h 21600"/>
              <a:gd name="T6" fmla="*/ 0 60000 65536"/>
              <a:gd name="T7" fmla="*/ 0 60000 65536"/>
              <a:gd name="T8" fmla="*/ 0 60000 65536"/>
              <a:gd name="T9" fmla="*/ 0 w 21489"/>
              <a:gd name="T10" fmla="*/ 0 h 21600"/>
              <a:gd name="T11" fmla="*/ 21489 w 214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9" h="21600" fill="none" extrusionOk="0">
                <a:moveTo>
                  <a:pt x="-1" y="0"/>
                </a:moveTo>
                <a:cubicBezTo>
                  <a:pt x="11081" y="0"/>
                  <a:pt x="20365" y="8385"/>
                  <a:pt x="21488" y="19410"/>
                </a:cubicBezTo>
              </a:path>
              <a:path w="21489" h="21600" stroke="0" extrusionOk="0">
                <a:moveTo>
                  <a:pt x="-1" y="0"/>
                </a:moveTo>
                <a:cubicBezTo>
                  <a:pt x="11081" y="0"/>
                  <a:pt x="20365" y="8385"/>
                  <a:pt x="21488" y="1941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39750" y="1916113"/>
            <a:ext cx="4895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B</a:t>
            </a:r>
            <a:r>
              <a:rPr lang="hu-HU"/>
              <a:t>elföld a hitelező – jelen fogyasztása kisebb,</a:t>
            </a:r>
          </a:p>
          <a:p>
            <a:r>
              <a:rPr lang="hu-HU"/>
              <a:t> mint jelenbeli jövedelme</a:t>
            </a:r>
          </a:p>
        </p:txBody>
      </p:sp>
      <p:sp>
        <p:nvSpPr>
          <p:cNvPr id="21515" name="Text Box 13"/>
          <p:cNvSpPr txBox="1">
            <a:spLocks noChangeArrowheads="1"/>
          </p:cNvSpPr>
          <p:nvPr/>
        </p:nvSpPr>
        <p:spPr bwMode="auto">
          <a:xfrm>
            <a:off x="468313" y="5229225"/>
            <a:ext cx="2808287" cy="1200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Folyó fogyasztást exportál,</a:t>
            </a:r>
          </a:p>
          <a:p>
            <a:r>
              <a:rPr lang="hu-HU" b="1"/>
              <a:t>Jövőbeli fogyasztást importál</a:t>
            </a:r>
          </a:p>
        </p:txBody>
      </p:sp>
      <p:sp>
        <p:nvSpPr>
          <p:cNvPr id="21516" name="Text Box 14"/>
          <p:cNvSpPr txBox="1">
            <a:spLocks noChangeArrowheads="1"/>
          </p:cNvSpPr>
          <p:nvPr/>
        </p:nvSpPr>
        <p:spPr bwMode="auto">
          <a:xfrm>
            <a:off x="3708400" y="5157788"/>
            <a:ext cx="2735263" cy="12001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Folyó fogyasztást importál,</a:t>
            </a:r>
          </a:p>
          <a:p>
            <a:r>
              <a:rPr lang="hu-HU" b="1"/>
              <a:t>Jövőbeli fogyasztást exportál</a:t>
            </a:r>
          </a:p>
        </p:txBody>
      </p:sp>
      <p:sp>
        <p:nvSpPr>
          <p:cNvPr id="21517" name="Text Box 23"/>
          <p:cNvSpPr txBox="1">
            <a:spLocks noChangeArrowheads="1"/>
          </p:cNvSpPr>
          <p:nvPr/>
        </p:nvSpPr>
        <p:spPr bwMode="auto">
          <a:xfrm>
            <a:off x="519113" y="2513013"/>
            <a:ext cx="455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Q</a:t>
            </a:r>
            <a:r>
              <a:rPr lang="hu-HU" baseline="-25000"/>
              <a:t>F</a:t>
            </a:r>
          </a:p>
        </p:txBody>
      </p:sp>
      <p:sp>
        <p:nvSpPr>
          <p:cNvPr id="21518" name="Text Box 24"/>
          <p:cNvSpPr txBox="1">
            <a:spLocks noChangeArrowheads="1"/>
          </p:cNvSpPr>
          <p:nvPr/>
        </p:nvSpPr>
        <p:spPr bwMode="auto">
          <a:xfrm>
            <a:off x="2555875" y="48688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Qp</a:t>
            </a:r>
          </a:p>
        </p:txBody>
      </p:sp>
      <p:sp>
        <p:nvSpPr>
          <p:cNvPr id="21519" name="Text Box 25"/>
          <p:cNvSpPr txBox="1">
            <a:spLocks noChangeArrowheads="1"/>
          </p:cNvSpPr>
          <p:nvPr/>
        </p:nvSpPr>
        <p:spPr bwMode="auto">
          <a:xfrm>
            <a:off x="3111500" y="2513013"/>
            <a:ext cx="523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Q</a:t>
            </a:r>
            <a:r>
              <a:rPr lang="hu-HU" baseline="-25000"/>
              <a:t>F</a:t>
            </a:r>
          </a:p>
        </p:txBody>
      </p:sp>
      <p:sp>
        <p:nvSpPr>
          <p:cNvPr id="21520" name="Text Box 26"/>
          <p:cNvSpPr txBox="1">
            <a:spLocks noChangeArrowheads="1"/>
          </p:cNvSpPr>
          <p:nvPr/>
        </p:nvSpPr>
        <p:spPr bwMode="auto">
          <a:xfrm>
            <a:off x="5775325" y="47450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Q</a:t>
            </a:r>
            <a:r>
              <a:rPr lang="hu-HU" baseline="-25000"/>
              <a:t>P</a:t>
            </a:r>
            <a:endParaRPr lang="hu-HU"/>
          </a:p>
        </p:txBody>
      </p:sp>
      <p:sp>
        <p:nvSpPr>
          <p:cNvPr id="21521" name="Line 27"/>
          <p:cNvSpPr>
            <a:spLocks noChangeShapeType="1"/>
          </p:cNvSpPr>
          <p:nvPr/>
        </p:nvSpPr>
        <p:spPr bwMode="auto">
          <a:xfrm flipH="1">
            <a:off x="1979613" y="2565400"/>
            <a:ext cx="3603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1522" name="Line 28"/>
          <p:cNvSpPr>
            <a:spLocks noChangeShapeType="1"/>
          </p:cNvSpPr>
          <p:nvPr/>
        </p:nvSpPr>
        <p:spPr bwMode="auto">
          <a:xfrm flipH="1">
            <a:off x="5148263" y="3860800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1523" name="Text Box 29"/>
          <p:cNvSpPr txBox="1">
            <a:spLocks noChangeArrowheads="1"/>
          </p:cNvSpPr>
          <p:nvPr/>
        </p:nvSpPr>
        <p:spPr bwMode="auto">
          <a:xfrm>
            <a:off x="5364163" y="2636838"/>
            <a:ext cx="32400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K</a:t>
            </a:r>
            <a:r>
              <a:rPr lang="hu-HU"/>
              <a:t>ülföld a hitelt felvevő </a:t>
            </a:r>
          </a:p>
          <a:p>
            <a:r>
              <a:rPr lang="hu-HU"/>
              <a:t>– jelen fogyasztása nagyobb,</a:t>
            </a:r>
          </a:p>
          <a:p>
            <a:r>
              <a:rPr lang="hu-HU"/>
              <a:t> mint jelenbeli jövedelme</a:t>
            </a:r>
          </a:p>
        </p:txBody>
      </p:sp>
      <p:sp>
        <p:nvSpPr>
          <p:cNvPr id="21524" name="Text Box 43"/>
          <p:cNvSpPr txBox="1">
            <a:spLocks noChangeArrowheads="1"/>
          </p:cNvSpPr>
          <p:nvPr/>
        </p:nvSpPr>
        <p:spPr bwMode="auto">
          <a:xfrm>
            <a:off x="1166813" y="47974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Belföld</a:t>
            </a:r>
          </a:p>
        </p:txBody>
      </p:sp>
      <p:sp>
        <p:nvSpPr>
          <p:cNvPr id="21525" name="Text Box 44"/>
          <p:cNvSpPr txBox="1">
            <a:spLocks noChangeArrowheads="1"/>
          </p:cNvSpPr>
          <p:nvPr/>
        </p:nvSpPr>
        <p:spPr bwMode="auto">
          <a:xfrm>
            <a:off x="3832225" y="479742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Külföld</a:t>
            </a:r>
          </a:p>
        </p:txBody>
      </p:sp>
      <p:sp>
        <p:nvSpPr>
          <p:cNvPr id="21526" name="Line 45"/>
          <p:cNvSpPr>
            <a:spLocks noChangeShapeType="1"/>
          </p:cNvSpPr>
          <p:nvPr/>
        </p:nvSpPr>
        <p:spPr bwMode="auto">
          <a:xfrm>
            <a:off x="1763713" y="2708275"/>
            <a:ext cx="1223962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27" name="Line 46"/>
          <p:cNvSpPr>
            <a:spLocks noChangeShapeType="1"/>
          </p:cNvSpPr>
          <p:nvPr/>
        </p:nvSpPr>
        <p:spPr bwMode="auto">
          <a:xfrm>
            <a:off x="4067175" y="2924175"/>
            <a:ext cx="1296988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28" name="Line 47"/>
          <p:cNvSpPr>
            <a:spLocks noChangeShapeType="1"/>
          </p:cNvSpPr>
          <p:nvPr/>
        </p:nvSpPr>
        <p:spPr bwMode="auto">
          <a:xfrm flipH="1" flipV="1">
            <a:off x="971550" y="4292600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29" name="Line 48"/>
          <p:cNvSpPr>
            <a:spLocks noChangeShapeType="1"/>
          </p:cNvSpPr>
          <p:nvPr/>
        </p:nvSpPr>
        <p:spPr bwMode="auto">
          <a:xfrm>
            <a:off x="2700338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30" name="Arc 49"/>
          <p:cNvSpPr>
            <a:spLocks/>
          </p:cNvSpPr>
          <p:nvPr/>
        </p:nvSpPr>
        <p:spPr bwMode="auto">
          <a:xfrm rot="-10189852">
            <a:off x="1835150" y="2565400"/>
            <a:ext cx="647700" cy="720725"/>
          </a:xfrm>
          <a:custGeom>
            <a:avLst/>
            <a:gdLst>
              <a:gd name="T0" fmla="*/ 0 w 21600"/>
              <a:gd name="T1" fmla="*/ 0 h 21600"/>
              <a:gd name="T2" fmla="*/ 647700 w 21600"/>
              <a:gd name="T3" fmla="*/ 720725 h 21600"/>
              <a:gd name="T4" fmla="*/ 0 w 21600"/>
              <a:gd name="T5" fmla="*/ 7207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531" name="Line 50"/>
          <p:cNvSpPr>
            <a:spLocks noChangeShapeType="1"/>
          </p:cNvSpPr>
          <p:nvPr/>
        </p:nvSpPr>
        <p:spPr bwMode="auto">
          <a:xfrm>
            <a:off x="1979613" y="2997200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32" name="Line 51"/>
          <p:cNvSpPr>
            <a:spLocks noChangeShapeType="1"/>
          </p:cNvSpPr>
          <p:nvPr/>
        </p:nvSpPr>
        <p:spPr bwMode="auto">
          <a:xfrm flipH="1" flipV="1">
            <a:off x="971550" y="29972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33" name="Text Box 52"/>
          <p:cNvSpPr txBox="1">
            <a:spLocks noChangeArrowheads="1"/>
          </p:cNvSpPr>
          <p:nvPr/>
        </p:nvSpPr>
        <p:spPr bwMode="auto">
          <a:xfrm>
            <a:off x="2032000" y="28003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</a:t>
            </a:r>
          </a:p>
        </p:txBody>
      </p:sp>
      <p:sp>
        <p:nvSpPr>
          <p:cNvPr id="21534" name="Text Box 53"/>
          <p:cNvSpPr txBox="1">
            <a:spLocks noChangeArrowheads="1"/>
          </p:cNvSpPr>
          <p:nvPr/>
        </p:nvSpPr>
        <p:spPr bwMode="auto">
          <a:xfrm>
            <a:off x="2247900" y="4384675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EX</a:t>
            </a:r>
          </a:p>
        </p:txBody>
      </p:sp>
      <p:sp>
        <p:nvSpPr>
          <p:cNvPr id="21535" name="Text Box 54"/>
          <p:cNvSpPr txBox="1">
            <a:spLocks noChangeArrowheads="1"/>
          </p:cNvSpPr>
          <p:nvPr/>
        </p:nvSpPr>
        <p:spPr bwMode="auto">
          <a:xfrm>
            <a:off x="1600200" y="33766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Im</a:t>
            </a:r>
          </a:p>
        </p:txBody>
      </p:sp>
      <p:sp>
        <p:nvSpPr>
          <p:cNvPr id="21536" name="Line 55"/>
          <p:cNvSpPr>
            <a:spLocks noChangeShapeType="1"/>
          </p:cNvSpPr>
          <p:nvPr/>
        </p:nvSpPr>
        <p:spPr bwMode="auto">
          <a:xfrm>
            <a:off x="1979613" y="2997200"/>
            <a:ext cx="0" cy="1295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37" name="Line 56"/>
          <p:cNvSpPr>
            <a:spLocks noChangeShapeType="1"/>
          </p:cNvSpPr>
          <p:nvPr/>
        </p:nvSpPr>
        <p:spPr bwMode="auto">
          <a:xfrm>
            <a:off x="1979613" y="4292600"/>
            <a:ext cx="72072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38" name="Arc 57"/>
          <p:cNvSpPr>
            <a:spLocks/>
          </p:cNvSpPr>
          <p:nvPr/>
        </p:nvSpPr>
        <p:spPr bwMode="auto">
          <a:xfrm rot="10800000">
            <a:off x="4932363" y="3789363"/>
            <a:ext cx="647700" cy="865187"/>
          </a:xfrm>
          <a:custGeom>
            <a:avLst/>
            <a:gdLst>
              <a:gd name="T0" fmla="*/ 0 w 21600"/>
              <a:gd name="T1" fmla="*/ 0 h 21600"/>
              <a:gd name="T2" fmla="*/ 647700 w 21600"/>
              <a:gd name="T3" fmla="*/ 865187 h 21600"/>
              <a:gd name="T4" fmla="*/ 0 w 21600"/>
              <a:gd name="T5" fmla="*/ 86518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539" name="Line 58"/>
          <p:cNvSpPr>
            <a:spLocks noChangeShapeType="1"/>
          </p:cNvSpPr>
          <p:nvPr/>
        </p:nvSpPr>
        <p:spPr bwMode="auto">
          <a:xfrm flipH="1">
            <a:off x="3492500" y="436562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40" name="Line 59"/>
          <p:cNvSpPr>
            <a:spLocks noChangeShapeType="1"/>
          </p:cNvSpPr>
          <p:nvPr/>
        </p:nvSpPr>
        <p:spPr bwMode="auto">
          <a:xfrm>
            <a:off x="5076825" y="43656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41" name="Line 60"/>
          <p:cNvSpPr>
            <a:spLocks noChangeShapeType="1"/>
          </p:cNvSpPr>
          <p:nvPr/>
        </p:nvSpPr>
        <p:spPr bwMode="auto">
          <a:xfrm flipH="1">
            <a:off x="3492500" y="36449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42" name="Line 61"/>
          <p:cNvSpPr>
            <a:spLocks noChangeShapeType="1"/>
          </p:cNvSpPr>
          <p:nvPr/>
        </p:nvSpPr>
        <p:spPr bwMode="auto">
          <a:xfrm>
            <a:off x="4572000" y="3644900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43" name="Text Box 62"/>
          <p:cNvSpPr txBox="1">
            <a:spLocks noChangeArrowheads="1"/>
          </p:cNvSpPr>
          <p:nvPr/>
        </p:nvSpPr>
        <p:spPr bwMode="auto">
          <a:xfrm>
            <a:off x="5200650" y="40973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</a:t>
            </a:r>
          </a:p>
        </p:txBody>
      </p:sp>
      <p:sp>
        <p:nvSpPr>
          <p:cNvPr id="21544" name="Text Box 63"/>
          <p:cNvSpPr txBox="1">
            <a:spLocks noChangeArrowheads="1"/>
          </p:cNvSpPr>
          <p:nvPr/>
        </p:nvSpPr>
        <p:spPr bwMode="auto">
          <a:xfrm>
            <a:off x="2824163" y="3952875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Q</a:t>
            </a:r>
          </a:p>
        </p:txBody>
      </p:sp>
      <p:sp>
        <p:nvSpPr>
          <p:cNvPr id="21545" name="Text Box 64"/>
          <p:cNvSpPr txBox="1">
            <a:spLocks noChangeArrowheads="1"/>
          </p:cNvSpPr>
          <p:nvPr/>
        </p:nvSpPr>
        <p:spPr bwMode="auto">
          <a:xfrm>
            <a:off x="4551363" y="3305175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Q</a:t>
            </a:r>
          </a:p>
        </p:txBody>
      </p:sp>
      <p:sp>
        <p:nvSpPr>
          <p:cNvPr id="21546" name="Line 65"/>
          <p:cNvSpPr>
            <a:spLocks noChangeShapeType="1"/>
          </p:cNvSpPr>
          <p:nvPr/>
        </p:nvSpPr>
        <p:spPr bwMode="auto">
          <a:xfrm flipV="1">
            <a:off x="4572000" y="36449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47" name="Line 66"/>
          <p:cNvSpPr>
            <a:spLocks noChangeShapeType="1"/>
          </p:cNvSpPr>
          <p:nvPr/>
        </p:nvSpPr>
        <p:spPr bwMode="auto">
          <a:xfrm>
            <a:off x="4572000" y="36449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48" name="Line 67"/>
          <p:cNvSpPr>
            <a:spLocks noChangeShapeType="1"/>
          </p:cNvSpPr>
          <p:nvPr/>
        </p:nvSpPr>
        <p:spPr bwMode="auto">
          <a:xfrm>
            <a:off x="4572000" y="4365625"/>
            <a:ext cx="504825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549" name="Text Box 68"/>
          <p:cNvSpPr txBox="1">
            <a:spLocks noChangeArrowheads="1"/>
          </p:cNvSpPr>
          <p:nvPr/>
        </p:nvSpPr>
        <p:spPr bwMode="auto">
          <a:xfrm>
            <a:off x="4551363" y="43132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Im</a:t>
            </a:r>
          </a:p>
        </p:txBody>
      </p:sp>
      <p:sp>
        <p:nvSpPr>
          <p:cNvPr id="21550" name="Text Box 69"/>
          <p:cNvSpPr txBox="1">
            <a:spLocks noChangeArrowheads="1"/>
          </p:cNvSpPr>
          <p:nvPr/>
        </p:nvSpPr>
        <p:spPr bwMode="auto">
          <a:xfrm>
            <a:off x="4048125" y="3808413"/>
            <a:ext cx="45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importkereslet</a:t>
            </a:r>
          </a:p>
        </p:txBody>
      </p:sp>
      <p:cxnSp>
        <p:nvCxnSpPr>
          <p:cNvPr id="7" name="Egyenes összekötő nyíllal 6"/>
          <p:cNvCxnSpPr/>
          <p:nvPr/>
        </p:nvCxnSpPr>
        <p:spPr>
          <a:xfrm rot="5400000" flipH="1" flipV="1">
            <a:off x="-894556" y="3607594"/>
            <a:ext cx="35020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857250" y="5356225"/>
            <a:ext cx="292893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rot="16200000" flipH="1">
            <a:off x="1035844" y="2678906"/>
            <a:ext cx="2143125" cy="164306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rot="5400000" flipH="1" flipV="1">
            <a:off x="464344" y="2821781"/>
            <a:ext cx="2357438" cy="128587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 rot="5400000" flipH="1" flipV="1">
            <a:off x="3392488" y="3606800"/>
            <a:ext cx="350043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5143500" y="5357813"/>
            <a:ext cx="292893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 rot="10800000">
            <a:off x="857250" y="3143250"/>
            <a:ext cx="4286250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>
            <a:stCxn id="37" idx="0"/>
          </p:cNvCxnSpPr>
          <p:nvPr/>
        </p:nvCxnSpPr>
        <p:spPr>
          <a:xfrm rot="10800000">
            <a:off x="857250" y="3571875"/>
            <a:ext cx="48577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rot="10800000">
            <a:off x="857250" y="4000500"/>
            <a:ext cx="5429250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Szövegdoboz 24"/>
          <p:cNvSpPr txBox="1">
            <a:spLocks noChangeArrowheads="1"/>
          </p:cNvSpPr>
          <p:nvPr/>
        </p:nvSpPr>
        <p:spPr bwMode="auto">
          <a:xfrm>
            <a:off x="214313" y="292893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P</a:t>
            </a:r>
            <a:r>
              <a:rPr lang="hu-HU" b="1" baseline="-250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157" name="Szövegdoboz 25"/>
          <p:cNvSpPr txBox="1">
            <a:spLocks noChangeArrowheads="1"/>
          </p:cNvSpPr>
          <p:nvPr/>
        </p:nvSpPr>
        <p:spPr bwMode="auto">
          <a:xfrm>
            <a:off x="214313" y="341630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P</a:t>
            </a:r>
            <a:r>
              <a:rPr lang="hu-HU" b="1" baseline="30000"/>
              <a:t>2</a:t>
            </a:r>
          </a:p>
        </p:txBody>
      </p:sp>
      <p:sp>
        <p:nvSpPr>
          <p:cNvPr id="6158" name="Szövegdoboz 26"/>
          <p:cNvSpPr txBox="1">
            <a:spLocks noChangeArrowheads="1"/>
          </p:cNvSpPr>
          <p:nvPr/>
        </p:nvSpPr>
        <p:spPr bwMode="auto">
          <a:xfrm>
            <a:off x="214313" y="384492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P</a:t>
            </a:r>
            <a:r>
              <a:rPr lang="hu-HU" b="1" baseline="3000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6159" name="Szövegdoboz 27"/>
          <p:cNvSpPr txBox="1">
            <a:spLocks noChangeArrowheads="1"/>
          </p:cNvSpPr>
          <p:nvPr/>
        </p:nvSpPr>
        <p:spPr bwMode="auto">
          <a:xfrm>
            <a:off x="366713" y="171450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P</a:t>
            </a:r>
            <a:endParaRPr lang="hu-HU" b="1" baseline="30000"/>
          </a:p>
        </p:txBody>
      </p:sp>
      <p:sp>
        <p:nvSpPr>
          <p:cNvPr id="6160" name="Szövegdoboz 28"/>
          <p:cNvSpPr txBox="1">
            <a:spLocks noChangeArrowheads="1"/>
          </p:cNvSpPr>
          <p:nvPr/>
        </p:nvSpPr>
        <p:spPr bwMode="auto">
          <a:xfrm>
            <a:off x="3571875" y="54879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Q</a:t>
            </a:r>
            <a:endParaRPr lang="hu-HU" b="1" baseline="30000"/>
          </a:p>
        </p:txBody>
      </p:sp>
      <p:sp>
        <p:nvSpPr>
          <p:cNvPr id="6161" name="Szövegdoboz 29"/>
          <p:cNvSpPr txBox="1">
            <a:spLocks noChangeArrowheads="1"/>
          </p:cNvSpPr>
          <p:nvPr/>
        </p:nvSpPr>
        <p:spPr bwMode="auto">
          <a:xfrm>
            <a:off x="7858125" y="55006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Q</a:t>
            </a:r>
            <a:endParaRPr lang="hu-HU" b="1" baseline="30000"/>
          </a:p>
        </p:txBody>
      </p:sp>
      <p:sp>
        <p:nvSpPr>
          <p:cNvPr id="6162" name="Szövegdoboz 30"/>
          <p:cNvSpPr txBox="1">
            <a:spLocks noChangeArrowheads="1"/>
          </p:cNvSpPr>
          <p:nvPr/>
        </p:nvSpPr>
        <p:spPr bwMode="auto">
          <a:xfrm>
            <a:off x="4714875" y="171450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P</a:t>
            </a:r>
            <a:endParaRPr lang="hu-HU" b="1" baseline="30000"/>
          </a:p>
        </p:txBody>
      </p:sp>
      <p:sp>
        <p:nvSpPr>
          <p:cNvPr id="36" name="Jobb oldali kapcsos zárójel 35"/>
          <p:cNvSpPr/>
          <p:nvPr/>
        </p:nvSpPr>
        <p:spPr>
          <a:xfrm rot="5400000">
            <a:off x="1714500" y="3429000"/>
            <a:ext cx="285750" cy="5715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7" name="Jobb oldali kapcsos zárójel 36"/>
          <p:cNvSpPr/>
          <p:nvPr/>
        </p:nvSpPr>
        <p:spPr>
          <a:xfrm rot="5400000">
            <a:off x="5286375" y="3429000"/>
            <a:ext cx="285750" cy="5715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9" name="Jobb oldali kapcsos zárójel 38"/>
          <p:cNvSpPr/>
          <p:nvPr/>
        </p:nvSpPr>
        <p:spPr>
          <a:xfrm rot="5400000">
            <a:off x="1785938" y="3571875"/>
            <a:ext cx="285750" cy="1143000"/>
          </a:xfrm>
          <a:prstGeom prst="rightBrac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40" name="Jobb oldali kapcsos zárójel 39"/>
          <p:cNvSpPr/>
          <p:nvPr/>
        </p:nvSpPr>
        <p:spPr>
          <a:xfrm rot="5400000">
            <a:off x="5572125" y="3571875"/>
            <a:ext cx="285750" cy="1143000"/>
          </a:xfrm>
          <a:prstGeom prst="rightBrac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5143500" y="3143250"/>
            <a:ext cx="1785938" cy="12858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8" name="Szövegdoboz 45"/>
          <p:cNvSpPr txBox="1">
            <a:spLocks noChangeArrowheads="1"/>
          </p:cNvSpPr>
          <p:nvPr/>
        </p:nvSpPr>
        <p:spPr bwMode="auto">
          <a:xfrm>
            <a:off x="2143125" y="19288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S</a:t>
            </a:r>
          </a:p>
        </p:txBody>
      </p:sp>
      <p:sp>
        <p:nvSpPr>
          <p:cNvPr id="6169" name="Szövegdoboz 46"/>
          <p:cNvSpPr txBox="1">
            <a:spLocks noChangeArrowheads="1"/>
          </p:cNvSpPr>
          <p:nvPr/>
        </p:nvSpPr>
        <p:spPr bwMode="auto">
          <a:xfrm>
            <a:off x="3000375" y="441642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D</a:t>
            </a:r>
          </a:p>
        </p:txBody>
      </p:sp>
      <p:sp>
        <p:nvSpPr>
          <p:cNvPr id="6170" name="Szövegdoboz 47"/>
          <p:cNvSpPr txBox="1">
            <a:spLocks noChangeArrowheads="1"/>
          </p:cNvSpPr>
          <p:nvPr/>
        </p:nvSpPr>
        <p:spPr bwMode="auto">
          <a:xfrm>
            <a:off x="6858000" y="405923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MD</a:t>
            </a:r>
          </a:p>
        </p:txBody>
      </p:sp>
      <p:sp>
        <p:nvSpPr>
          <p:cNvPr id="6171" name="Szövegdoboz 48"/>
          <p:cNvSpPr txBox="1">
            <a:spLocks noChangeArrowheads="1"/>
          </p:cNvSpPr>
          <p:nvPr/>
        </p:nvSpPr>
        <p:spPr bwMode="auto">
          <a:xfrm>
            <a:off x="5214938" y="285750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172" name="Szövegdoboz 49"/>
          <p:cNvSpPr txBox="1">
            <a:spLocks noChangeArrowheads="1"/>
          </p:cNvSpPr>
          <p:nvPr/>
        </p:nvSpPr>
        <p:spPr bwMode="auto">
          <a:xfrm>
            <a:off x="5715000" y="328612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2</a:t>
            </a:r>
          </a:p>
        </p:txBody>
      </p:sp>
      <p:sp>
        <p:nvSpPr>
          <p:cNvPr id="6173" name="Szövegdoboz 50"/>
          <p:cNvSpPr txBox="1">
            <a:spLocks noChangeArrowheads="1"/>
          </p:cNvSpPr>
          <p:nvPr/>
        </p:nvSpPr>
        <p:spPr bwMode="auto">
          <a:xfrm>
            <a:off x="6357938" y="371475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1</a:t>
            </a:r>
          </a:p>
        </p:txBody>
      </p:sp>
      <p:cxnSp>
        <p:nvCxnSpPr>
          <p:cNvPr id="53" name="Egyenes összekötő 52"/>
          <p:cNvCxnSpPr>
            <a:stCxn id="39" idx="2"/>
          </p:cNvCxnSpPr>
          <p:nvPr/>
        </p:nvCxnSpPr>
        <p:spPr>
          <a:xfrm>
            <a:off x="1357313" y="4000500"/>
            <a:ext cx="0" cy="1357313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 rot="5400000">
            <a:off x="678656" y="4464844"/>
            <a:ext cx="178593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rot="5400000">
            <a:off x="1250156" y="4464844"/>
            <a:ext cx="178593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>
            <a:off x="2500313" y="4000500"/>
            <a:ext cx="0" cy="1357313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8" name="Szövegdoboz 58"/>
          <p:cNvSpPr txBox="1">
            <a:spLocks noChangeArrowheads="1"/>
          </p:cNvSpPr>
          <p:nvPr/>
        </p:nvSpPr>
        <p:spPr bwMode="auto">
          <a:xfrm>
            <a:off x="1143000" y="55006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S</a:t>
            </a:r>
            <a:r>
              <a:rPr lang="hu-HU" b="1" baseline="3000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6179" name="Szövegdoboz 59"/>
          <p:cNvSpPr txBox="1">
            <a:spLocks noChangeArrowheads="1"/>
          </p:cNvSpPr>
          <p:nvPr/>
        </p:nvSpPr>
        <p:spPr bwMode="auto">
          <a:xfrm>
            <a:off x="2286000" y="55006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D</a:t>
            </a:r>
            <a:r>
              <a:rPr lang="hu-HU" b="1" baseline="3000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6180" name="Szövegdoboz 61"/>
          <p:cNvSpPr txBox="1">
            <a:spLocks noChangeArrowheads="1"/>
          </p:cNvSpPr>
          <p:nvPr/>
        </p:nvSpPr>
        <p:spPr bwMode="auto">
          <a:xfrm>
            <a:off x="1428750" y="55006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S</a:t>
            </a:r>
            <a:r>
              <a:rPr lang="hu-HU" b="1" baseline="30000"/>
              <a:t>2</a:t>
            </a:r>
          </a:p>
        </p:txBody>
      </p:sp>
      <p:sp>
        <p:nvSpPr>
          <p:cNvPr id="6181" name="Szövegdoboz 62"/>
          <p:cNvSpPr txBox="1">
            <a:spLocks noChangeArrowheads="1"/>
          </p:cNvSpPr>
          <p:nvPr/>
        </p:nvSpPr>
        <p:spPr bwMode="auto">
          <a:xfrm>
            <a:off x="1928813" y="550068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D</a:t>
            </a:r>
            <a:r>
              <a:rPr lang="hu-HU" b="1" baseline="30000"/>
              <a:t>2</a:t>
            </a:r>
          </a:p>
        </p:txBody>
      </p:sp>
      <p:cxnSp>
        <p:nvCxnSpPr>
          <p:cNvPr id="64" name="Egyenes összekötő 63"/>
          <p:cNvCxnSpPr/>
          <p:nvPr/>
        </p:nvCxnSpPr>
        <p:spPr>
          <a:xfrm rot="5400000">
            <a:off x="4822031" y="4464844"/>
            <a:ext cx="178593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3" name="Szövegdoboz 64"/>
          <p:cNvSpPr txBox="1">
            <a:spLocks noChangeArrowheads="1"/>
          </p:cNvSpPr>
          <p:nvPr/>
        </p:nvSpPr>
        <p:spPr bwMode="auto">
          <a:xfrm>
            <a:off x="5286375" y="5572125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D</a:t>
            </a:r>
            <a:r>
              <a:rPr lang="hu-HU" baseline="30000"/>
              <a:t>2</a:t>
            </a:r>
            <a:r>
              <a:rPr lang="hu-HU"/>
              <a:t>-S</a:t>
            </a:r>
            <a:r>
              <a:rPr lang="hu-HU" baseline="30000"/>
              <a:t>2</a:t>
            </a:r>
          </a:p>
        </p:txBody>
      </p:sp>
      <p:cxnSp>
        <p:nvCxnSpPr>
          <p:cNvPr id="66" name="Egyenes összekötő 65"/>
          <p:cNvCxnSpPr/>
          <p:nvPr/>
        </p:nvCxnSpPr>
        <p:spPr>
          <a:xfrm>
            <a:off x="6286500" y="4000500"/>
            <a:ext cx="0" cy="1357313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5" name="Szövegdoboz 66"/>
          <p:cNvSpPr txBox="1">
            <a:spLocks noChangeArrowheads="1"/>
          </p:cNvSpPr>
          <p:nvPr/>
        </p:nvSpPr>
        <p:spPr bwMode="auto">
          <a:xfrm>
            <a:off x="6000750" y="5572125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D</a:t>
            </a:r>
            <a:r>
              <a:rPr lang="hu-HU" baseline="30000"/>
              <a:t>1</a:t>
            </a:r>
            <a:r>
              <a:rPr lang="hu-HU"/>
              <a:t>-S</a:t>
            </a:r>
            <a:r>
              <a:rPr lang="hu-HU" baseline="30000"/>
              <a:t>1</a:t>
            </a:r>
          </a:p>
        </p:txBody>
      </p:sp>
      <p:sp>
        <p:nvSpPr>
          <p:cNvPr id="6186" name="Szövegdoboz 67"/>
          <p:cNvSpPr txBox="1">
            <a:spLocks noChangeArrowheads="1"/>
          </p:cNvSpPr>
          <p:nvPr/>
        </p:nvSpPr>
        <p:spPr bwMode="auto">
          <a:xfrm>
            <a:off x="1214438" y="1285875"/>
            <a:ext cx="2071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Belföld piaca</a:t>
            </a:r>
          </a:p>
        </p:txBody>
      </p:sp>
      <p:sp>
        <p:nvSpPr>
          <p:cNvPr id="6187" name="Szövegdoboz 68"/>
          <p:cNvSpPr txBox="1">
            <a:spLocks noChangeArrowheads="1"/>
          </p:cNvSpPr>
          <p:nvPr/>
        </p:nvSpPr>
        <p:spPr bwMode="auto">
          <a:xfrm>
            <a:off x="5572125" y="1285875"/>
            <a:ext cx="2786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Belföld importkereslete a világpiacon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exportkínálat</a:t>
            </a:r>
          </a:p>
        </p:txBody>
      </p:sp>
      <p:cxnSp>
        <p:nvCxnSpPr>
          <p:cNvPr id="7" name="Egyenes összekötő nyíllal 6"/>
          <p:cNvCxnSpPr/>
          <p:nvPr/>
        </p:nvCxnSpPr>
        <p:spPr>
          <a:xfrm rot="5400000" flipH="1" flipV="1">
            <a:off x="-894556" y="3607594"/>
            <a:ext cx="35020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857250" y="5356225"/>
            <a:ext cx="292893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rot="16200000" flipH="1">
            <a:off x="214313" y="3429000"/>
            <a:ext cx="2357437" cy="107156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rot="5400000" flipH="1" flipV="1">
            <a:off x="464344" y="3321844"/>
            <a:ext cx="2357437" cy="128587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 rot="5400000" flipH="1" flipV="1">
            <a:off x="3392488" y="3606800"/>
            <a:ext cx="350043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5143500" y="5357813"/>
            <a:ext cx="292893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 rot="10800000">
            <a:off x="857250" y="4214813"/>
            <a:ext cx="4286250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rot="10800000">
            <a:off x="857250" y="3429000"/>
            <a:ext cx="5072063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>
            <a:stCxn id="48" idx="0"/>
          </p:cNvCxnSpPr>
          <p:nvPr/>
        </p:nvCxnSpPr>
        <p:spPr>
          <a:xfrm rot="10800000">
            <a:off x="857250" y="3786188"/>
            <a:ext cx="4714875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0" name="Szövegdoboz 24"/>
          <p:cNvSpPr txBox="1">
            <a:spLocks noChangeArrowheads="1"/>
          </p:cNvSpPr>
          <p:nvPr/>
        </p:nvSpPr>
        <p:spPr bwMode="auto">
          <a:xfrm>
            <a:off x="214313" y="407193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P</a:t>
            </a:r>
            <a:r>
              <a:rPr lang="hu-HU" b="1" baseline="-250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181" name="Szövegdoboz 25"/>
          <p:cNvSpPr txBox="1">
            <a:spLocks noChangeArrowheads="1"/>
          </p:cNvSpPr>
          <p:nvPr/>
        </p:nvSpPr>
        <p:spPr bwMode="auto">
          <a:xfrm>
            <a:off x="214313" y="321468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P</a:t>
            </a:r>
            <a:r>
              <a:rPr lang="hu-HU" b="1" baseline="30000"/>
              <a:t>2</a:t>
            </a:r>
          </a:p>
        </p:txBody>
      </p:sp>
      <p:sp>
        <p:nvSpPr>
          <p:cNvPr id="7182" name="Szövegdoboz 26"/>
          <p:cNvSpPr txBox="1">
            <a:spLocks noChangeArrowheads="1"/>
          </p:cNvSpPr>
          <p:nvPr/>
        </p:nvSpPr>
        <p:spPr bwMode="auto">
          <a:xfrm>
            <a:off x="214313" y="3643313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P</a:t>
            </a:r>
            <a:r>
              <a:rPr lang="hu-HU" b="1" baseline="3000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7183" name="Szövegdoboz 27"/>
          <p:cNvSpPr txBox="1">
            <a:spLocks noChangeArrowheads="1"/>
          </p:cNvSpPr>
          <p:nvPr/>
        </p:nvSpPr>
        <p:spPr bwMode="auto">
          <a:xfrm>
            <a:off x="366713" y="1714500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P</a:t>
            </a:r>
            <a:endParaRPr lang="hu-HU" b="1" baseline="30000"/>
          </a:p>
        </p:txBody>
      </p:sp>
      <p:sp>
        <p:nvSpPr>
          <p:cNvPr id="7184" name="Szövegdoboz 28"/>
          <p:cNvSpPr txBox="1">
            <a:spLocks noChangeArrowheads="1"/>
          </p:cNvSpPr>
          <p:nvPr/>
        </p:nvSpPr>
        <p:spPr bwMode="auto">
          <a:xfrm>
            <a:off x="3571875" y="54879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Q</a:t>
            </a:r>
            <a:endParaRPr lang="hu-HU" b="1" baseline="30000"/>
          </a:p>
        </p:txBody>
      </p:sp>
      <p:sp>
        <p:nvSpPr>
          <p:cNvPr id="7185" name="Szövegdoboz 29"/>
          <p:cNvSpPr txBox="1">
            <a:spLocks noChangeArrowheads="1"/>
          </p:cNvSpPr>
          <p:nvPr/>
        </p:nvSpPr>
        <p:spPr bwMode="auto">
          <a:xfrm>
            <a:off x="7858125" y="55006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Q</a:t>
            </a:r>
            <a:endParaRPr lang="hu-HU" b="1" baseline="30000"/>
          </a:p>
        </p:txBody>
      </p:sp>
      <p:sp>
        <p:nvSpPr>
          <p:cNvPr id="7186" name="Szövegdoboz 30"/>
          <p:cNvSpPr txBox="1">
            <a:spLocks noChangeArrowheads="1"/>
          </p:cNvSpPr>
          <p:nvPr/>
        </p:nvSpPr>
        <p:spPr bwMode="auto">
          <a:xfrm>
            <a:off x="4714875" y="1714500"/>
            <a:ext cx="50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P</a:t>
            </a:r>
            <a:endParaRPr lang="hu-HU" b="1" baseline="30000"/>
          </a:p>
        </p:txBody>
      </p:sp>
      <p:sp>
        <p:nvSpPr>
          <p:cNvPr id="36" name="Jobb oldali kapcsos zárójel 35"/>
          <p:cNvSpPr/>
          <p:nvPr/>
        </p:nvSpPr>
        <p:spPr>
          <a:xfrm rot="5400000">
            <a:off x="1393032" y="3178968"/>
            <a:ext cx="285750" cy="78581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9" name="Jobb oldali kapcsos zárójel 38"/>
          <p:cNvSpPr/>
          <p:nvPr/>
        </p:nvSpPr>
        <p:spPr>
          <a:xfrm rot="5400000">
            <a:off x="1357313" y="3714750"/>
            <a:ext cx="285750" cy="428625"/>
          </a:xfrm>
          <a:prstGeom prst="rightBrac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7189" name="Szövegdoboz 45"/>
          <p:cNvSpPr txBox="1">
            <a:spLocks noChangeArrowheads="1"/>
          </p:cNvSpPr>
          <p:nvPr/>
        </p:nvSpPr>
        <p:spPr bwMode="auto">
          <a:xfrm>
            <a:off x="2143125" y="24161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S*</a:t>
            </a:r>
          </a:p>
        </p:txBody>
      </p:sp>
      <p:sp>
        <p:nvSpPr>
          <p:cNvPr id="7190" name="Szövegdoboz 46"/>
          <p:cNvSpPr txBox="1">
            <a:spLocks noChangeArrowheads="1"/>
          </p:cNvSpPr>
          <p:nvPr/>
        </p:nvSpPr>
        <p:spPr bwMode="auto">
          <a:xfrm>
            <a:off x="857250" y="263048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D*</a:t>
            </a:r>
          </a:p>
        </p:txBody>
      </p:sp>
      <p:sp>
        <p:nvSpPr>
          <p:cNvPr id="7191" name="Szövegdoboz 47"/>
          <p:cNvSpPr txBox="1">
            <a:spLocks noChangeArrowheads="1"/>
          </p:cNvSpPr>
          <p:nvPr/>
        </p:nvSpPr>
        <p:spPr bwMode="auto">
          <a:xfrm>
            <a:off x="6572250" y="2500313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XS</a:t>
            </a:r>
          </a:p>
        </p:txBody>
      </p:sp>
      <p:sp>
        <p:nvSpPr>
          <p:cNvPr id="7192" name="Szövegdoboz 48"/>
          <p:cNvSpPr txBox="1">
            <a:spLocks noChangeArrowheads="1"/>
          </p:cNvSpPr>
          <p:nvPr/>
        </p:nvSpPr>
        <p:spPr bwMode="auto">
          <a:xfrm>
            <a:off x="4857750" y="405923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193" name="Szövegdoboz 50"/>
          <p:cNvSpPr txBox="1">
            <a:spLocks noChangeArrowheads="1"/>
          </p:cNvSpPr>
          <p:nvPr/>
        </p:nvSpPr>
        <p:spPr bwMode="auto">
          <a:xfrm>
            <a:off x="5500688" y="371475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1</a:t>
            </a:r>
          </a:p>
        </p:txBody>
      </p:sp>
      <p:cxnSp>
        <p:nvCxnSpPr>
          <p:cNvPr id="53" name="Egyenes összekötő 52"/>
          <p:cNvCxnSpPr>
            <a:stCxn id="39" idx="2"/>
          </p:cNvCxnSpPr>
          <p:nvPr/>
        </p:nvCxnSpPr>
        <p:spPr>
          <a:xfrm>
            <a:off x="1285875" y="3786188"/>
            <a:ext cx="0" cy="1571625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 rot="16200000" flipH="1">
            <a:off x="964406" y="4393407"/>
            <a:ext cx="1928813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rot="5400000">
            <a:off x="178593" y="4393407"/>
            <a:ext cx="1928813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rot="16200000" flipH="1">
            <a:off x="964406" y="4536282"/>
            <a:ext cx="1571625" cy="71438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8" name="Szövegdoboz 58"/>
          <p:cNvSpPr txBox="1">
            <a:spLocks noChangeArrowheads="1"/>
          </p:cNvSpPr>
          <p:nvPr/>
        </p:nvSpPr>
        <p:spPr bwMode="auto">
          <a:xfrm>
            <a:off x="1071563" y="55006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D*</a:t>
            </a:r>
            <a:r>
              <a:rPr lang="hu-HU" b="1" baseline="3000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7199" name="Szövegdoboz 59"/>
          <p:cNvSpPr txBox="1">
            <a:spLocks noChangeArrowheads="1"/>
          </p:cNvSpPr>
          <p:nvPr/>
        </p:nvSpPr>
        <p:spPr bwMode="auto">
          <a:xfrm>
            <a:off x="1500188" y="55006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S*</a:t>
            </a:r>
            <a:r>
              <a:rPr lang="hu-HU" b="1" baseline="3000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7200" name="Szövegdoboz 61"/>
          <p:cNvSpPr txBox="1">
            <a:spLocks noChangeArrowheads="1"/>
          </p:cNvSpPr>
          <p:nvPr/>
        </p:nvSpPr>
        <p:spPr bwMode="auto">
          <a:xfrm>
            <a:off x="2071688" y="600075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S*</a:t>
            </a:r>
            <a:r>
              <a:rPr lang="hu-HU" b="1" baseline="30000"/>
              <a:t>2</a:t>
            </a:r>
          </a:p>
        </p:txBody>
      </p:sp>
      <p:cxnSp>
        <p:nvCxnSpPr>
          <p:cNvPr id="64" name="Egyenes összekötő 63"/>
          <p:cNvCxnSpPr/>
          <p:nvPr/>
        </p:nvCxnSpPr>
        <p:spPr>
          <a:xfrm rot="5400000">
            <a:off x="4964906" y="4393407"/>
            <a:ext cx="1928813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2" name="Szövegdoboz 64"/>
          <p:cNvSpPr txBox="1">
            <a:spLocks noChangeArrowheads="1"/>
          </p:cNvSpPr>
          <p:nvPr/>
        </p:nvSpPr>
        <p:spPr bwMode="auto">
          <a:xfrm>
            <a:off x="5143500" y="5773738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92D050"/>
                </a:solidFill>
              </a:rPr>
              <a:t>S*</a:t>
            </a:r>
            <a:r>
              <a:rPr lang="hu-HU" baseline="30000">
                <a:solidFill>
                  <a:srgbClr val="92D050"/>
                </a:solidFill>
              </a:rPr>
              <a:t>1</a:t>
            </a:r>
            <a:r>
              <a:rPr lang="hu-HU">
                <a:solidFill>
                  <a:srgbClr val="92D050"/>
                </a:solidFill>
              </a:rPr>
              <a:t>-D*</a:t>
            </a:r>
            <a:r>
              <a:rPr lang="hu-HU" baseline="30000">
                <a:solidFill>
                  <a:srgbClr val="92D050"/>
                </a:solidFill>
              </a:rPr>
              <a:t>1</a:t>
            </a:r>
          </a:p>
        </p:txBody>
      </p:sp>
      <p:cxnSp>
        <p:nvCxnSpPr>
          <p:cNvPr id="66" name="Egyenes összekötő 65"/>
          <p:cNvCxnSpPr/>
          <p:nvPr/>
        </p:nvCxnSpPr>
        <p:spPr>
          <a:xfrm rot="5400000">
            <a:off x="4786312" y="4572001"/>
            <a:ext cx="1571625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4" name="Szövegdoboz 66"/>
          <p:cNvSpPr txBox="1">
            <a:spLocks noChangeArrowheads="1"/>
          </p:cNvSpPr>
          <p:nvPr/>
        </p:nvSpPr>
        <p:spPr bwMode="auto">
          <a:xfrm>
            <a:off x="6143625" y="6130925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S*</a:t>
            </a:r>
            <a:r>
              <a:rPr lang="hu-HU" baseline="30000"/>
              <a:t>2</a:t>
            </a:r>
            <a:r>
              <a:rPr lang="hu-HU"/>
              <a:t>-D*</a:t>
            </a:r>
            <a:r>
              <a:rPr lang="hu-HU" baseline="30000"/>
              <a:t>2</a:t>
            </a:r>
          </a:p>
        </p:txBody>
      </p:sp>
      <p:sp>
        <p:nvSpPr>
          <p:cNvPr id="7205" name="Szövegdoboz 67"/>
          <p:cNvSpPr txBox="1">
            <a:spLocks noChangeArrowheads="1"/>
          </p:cNvSpPr>
          <p:nvPr/>
        </p:nvSpPr>
        <p:spPr bwMode="auto">
          <a:xfrm>
            <a:off x="1214438" y="1285875"/>
            <a:ext cx="2071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külföld piaca</a:t>
            </a:r>
          </a:p>
        </p:txBody>
      </p:sp>
      <p:sp>
        <p:nvSpPr>
          <p:cNvPr id="7206" name="Szövegdoboz 68"/>
          <p:cNvSpPr txBox="1">
            <a:spLocks noChangeArrowheads="1"/>
          </p:cNvSpPr>
          <p:nvPr/>
        </p:nvSpPr>
        <p:spPr bwMode="auto">
          <a:xfrm>
            <a:off x="5572125" y="1285875"/>
            <a:ext cx="2786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Külföld exportkínálata a világpiacon</a:t>
            </a:r>
          </a:p>
        </p:txBody>
      </p:sp>
      <p:sp>
        <p:nvSpPr>
          <p:cNvPr id="7207" name="Szövegdoboz 70"/>
          <p:cNvSpPr txBox="1">
            <a:spLocks noChangeArrowheads="1"/>
          </p:cNvSpPr>
          <p:nvPr/>
        </p:nvSpPr>
        <p:spPr bwMode="auto">
          <a:xfrm>
            <a:off x="714375" y="598805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D*</a:t>
            </a:r>
            <a:r>
              <a:rPr lang="hu-HU" b="1" baseline="30000"/>
              <a:t>2</a:t>
            </a:r>
          </a:p>
        </p:txBody>
      </p:sp>
      <p:cxnSp>
        <p:nvCxnSpPr>
          <p:cNvPr id="75" name="Szögletes összekötő 74"/>
          <p:cNvCxnSpPr/>
          <p:nvPr/>
        </p:nvCxnSpPr>
        <p:spPr>
          <a:xfrm rot="5400000">
            <a:off x="642937" y="5429251"/>
            <a:ext cx="714375" cy="28575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zögletes összekötő 78"/>
          <p:cNvCxnSpPr/>
          <p:nvPr/>
        </p:nvCxnSpPr>
        <p:spPr>
          <a:xfrm rot="16200000" flipH="1">
            <a:off x="1785938" y="5500688"/>
            <a:ext cx="714375" cy="42862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gyenes összekötő 87"/>
          <p:cNvCxnSpPr/>
          <p:nvPr/>
        </p:nvCxnSpPr>
        <p:spPr>
          <a:xfrm rot="5400000" flipH="1" flipV="1">
            <a:off x="5128419" y="2658269"/>
            <a:ext cx="1530350" cy="15001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Jobb oldali kapcsos zárójel 47"/>
          <p:cNvSpPr/>
          <p:nvPr/>
        </p:nvSpPr>
        <p:spPr>
          <a:xfrm rot="5400000">
            <a:off x="5214938" y="3714750"/>
            <a:ext cx="285750" cy="428625"/>
          </a:xfrm>
          <a:prstGeom prst="rightBrac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7212" name="Szövegdoboz 50"/>
          <p:cNvSpPr txBox="1">
            <a:spLocks noChangeArrowheads="1"/>
          </p:cNvSpPr>
          <p:nvPr/>
        </p:nvSpPr>
        <p:spPr bwMode="auto">
          <a:xfrm>
            <a:off x="5929313" y="321468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b="1"/>
              <a:t>2</a:t>
            </a:r>
          </a:p>
        </p:txBody>
      </p:sp>
      <p:sp>
        <p:nvSpPr>
          <p:cNvPr id="55" name="Jobb oldali kapcsos zárójel 54"/>
          <p:cNvSpPr/>
          <p:nvPr/>
        </p:nvSpPr>
        <p:spPr>
          <a:xfrm rot="5400000">
            <a:off x="5393532" y="3178968"/>
            <a:ext cx="285750" cy="78581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cxnSp>
        <p:nvCxnSpPr>
          <p:cNvPr id="57" name="Szögletes összekötő 56"/>
          <p:cNvCxnSpPr/>
          <p:nvPr/>
        </p:nvCxnSpPr>
        <p:spPr>
          <a:xfrm rot="16200000" flipH="1">
            <a:off x="5786438" y="5500688"/>
            <a:ext cx="714375" cy="42862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Vámok belföldi hatása I.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628775"/>
            <a:ext cx="43561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hu-HU" sz="2400" smtClean="0"/>
              <a:t>Feltétel: Kis ország - nem tudja áthárítani - a vám nem hat a világpiaci cserearányra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400" smtClean="0">
                <a:solidFill>
                  <a:srgbClr val="FFFF00"/>
                </a:solidFill>
              </a:rPr>
              <a:t>X1</a:t>
            </a:r>
            <a:r>
              <a:rPr lang="hu-HU" sz="2400" smtClean="0">
                <a:solidFill>
                  <a:srgbClr val="FFFF00"/>
                </a:solidFill>
                <a:sym typeface="Wingdings" pitchFamily="2" charset="2"/>
              </a:rPr>
              <a:t>X1’:</a:t>
            </a:r>
            <a:r>
              <a:rPr lang="hu-HU" sz="2400" smtClean="0">
                <a:sym typeface="Wingdings" pitchFamily="2" charset="2"/>
              </a:rPr>
              <a:t> termelői hatás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400" smtClean="0">
                <a:solidFill>
                  <a:srgbClr val="FFFF00"/>
                </a:solidFill>
                <a:sym typeface="Wingdings" pitchFamily="2" charset="2"/>
              </a:rPr>
              <a:t>X2 X2’:</a:t>
            </a:r>
            <a:r>
              <a:rPr lang="hu-HU" sz="2400" smtClean="0">
                <a:sym typeface="Wingdings" pitchFamily="2" charset="2"/>
              </a:rPr>
              <a:t> fogyasztói hatás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400" smtClean="0">
                <a:solidFill>
                  <a:srgbClr val="FFFF00"/>
                </a:solidFill>
                <a:sym typeface="Wingdings" pitchFamily="2" charset="2"/>
              </a:rPr>
              <a:t>t:</a:t>
            </a:r>
            <a:r>
              <a:rPr lang="hu-HU" sz="2400" smtClean="0">
                <a:sym typeface="Wingdings" pitchFamily="2" charset="2"/>
              </a:rPr>
              <a:t> adóhatás (vámbevétel)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400" smtClean="0">
                <a:solidFill>
                  <a:srgbClr val="FFFF00"/>
                </a:solidFill>
                <a:sym typeface="Wingdings" pitchFamily="2" charset="2"/>
              </a:rPr>
              <a:t>r:</a:t>
            </a:r>
            <a:r>
              <a:rPr lang="hu-HU" sz="2400" smtClean="0">
                <a:sym typeface="Wingdings" pitchFamily="2" charset="2"/>
              </a:rPr>
              <a:t> fogyasztói többletből termelői többletbe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400" smtClean="0">
                <a:solidFill>
                  <a:srgbClr val="FFFF00"/>
                </a:solidFill>
                <a:sym typeface="Wingdings" pitchFamily="2" charset="2"/>
              </a:rPr>
              <a:t>d1</a:t>
            </a:r>
            <a:r>
              <a:rPr lang="hu-HU" sz="2400" smtClean="0">
                <a:sym typeface="Wingdings" pitchFamily="2" charset="2"/>
              </a:rPr>
              <a:t> és </a:t>
            </a:r>
            <a:r>
              <a:rPr lang="hu-HU" sz="2400" smtClean="0">
                <a:solidFill>
                  <a:srgbClr val="FFFF00"/>
                </a:solidFill>
                <a:sym typeface="Wingdings" pitchFamily="2" charset="2"/>
              </a:rPr>
              <a:t>d2:</a:t>
            </a:r>
            <a:r>
              <a:rPr lang="hu-HU" sz="2400" smtClean="0">
                <a:sym typeface="Wingdings" pitchFamily="2" charset="2"/>
              </a:rPr>
              <a:t> holtteher veszteség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sz="1800" smtClean="0">
              <a:sym typeface="Wingdings" pitchFamily="2" charset="2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000" smtClean="0">
                <a:sym typeface="Wingdings" pitchFamily="2" charset="2"/>
              </a:rPr>
              <a:t>Prohibitív vám: teljesen megszünteti az importot</a:t>
            </a:r>
            <a:endParaRPr lang="hu-HU" sz="2000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5148263" y="1484313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5148263" y="4724400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716463" y="15494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459788" y="4868863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5435600" y="1700213"/>
            <a:ext cx="3097213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5148263" y="2133600"/>
            <a:ext cx="2808287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8459788" y="4292600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D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956550" y="190976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S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5148263" y="3932238"/>
            <a:ext cx="3311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148263" y="3284538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643438" y="378936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Pw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500563" y="2924175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P</a:t>
            </a:r>
            <a:r>
              <a:rPr lang="hu-HU" sz="1200"/>
              <a:t>belső</a:t>
            </a:r>
            <a:r>
              <a:rPr lang="hu-HU"/>
              <a:t>=P</a:t>
            </a:r>
            <a:r>
              <a:rPr lang="hu-HU" sz="1400"/>
              <a:t>w</a:t>
            </a:r>
            <a:r>
              <a:rPr lang="hu-HU"/>
              <a:t>+T</a:t>
            </a:r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5651500" y="39322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6443663" y="3284538"/>
            <a:ext cx="0" cy="1439862"/>
          </a:xfrm>
          <a:prstGeom prst="line">
            <a:avLst/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7164388" y="3284538"/>
            <a:ext cx="0" cy="1439862"/>
          </a:xfrm>
          <a:prstGeom prst="line">
            <a:avLst/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7885113" y="39322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435600" y="47244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X1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7708900" y="47244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X2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6218238" y="471805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X1’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6948488" y="471805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X2’</a:t>
            </a: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V="1">
            <a:off x="8316913" y="32845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8296275" y="33766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T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5272088" y="3376613"/>
            <a:ext cx="260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r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5992813" y="35194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d1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6640513" y="33766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t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7143750" y="35194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 animBg="1"/>
      <p:bldP spid="13325" grpId="0" animBg="1"/>
      <p:bldP spid="13326" grpId="0"/>
      <p:bldP spid="13327" grpId="0"/>
      <p:bldP spid="13328" grpId="0" animBg="1"/>
      <p:bldP spid="13329" grpId="0" animBg="1"/>
      <p:bldP spid="13330" grpId="0" animBg="1"/>
      <p:bldP spid="13331" grpId="0" animBg="1"/>
      <p:bldP spid="13332" grpId="0"/>
      <p:bldP spid="13333" grpId="0"/>
      <p:bldP spid="13334" grpId="0"/>
      <p:bldP spid="13335" grpId="0"/>
      <p:bldP spid="13336" grpId="0" animBg="1"/>
      <p:bldP spid="13337" grpId="0"/>
      <p:bldP spid="13338" grpId="0"/>
      <p:bldP spid="13339" grpId="0"/>
      <p:bldP spid="13340" grpId="0"/>
      <p:bldP spid="133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6" name="Rectangle 30" descr="Nagy rács"/>
          <p:cNvSpPr>
            <a:spLocks noChangeArrowheads="1"/>
          </p:cNvSpPr>
          <p:nvPr/>
        </p:nvSpPr>
        <p:spPr bwMode="auto">
          <a:xfrm>
            <a:off x="5795963" y="4437063"/>
            <a:ext cx="1944687" cy="287337"/>
          </a:xfrm>
          <a:prstGeom prst="rect">
            <a:avLst/>
          </a:prstGeom>
          <a:pattFill prst="lgGrid">
            <a:fgClr>
              <a:schemeClr val="hlink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Vámok belföldi hatása II.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4321175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u-HU" sz="2400" dirty="0" smtClean="0"/>
              <a:t>Nagy ország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400" dirty="0" smtClean="0"/>
              <a:t>P2 - exportőr ország eladási ára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400" dirty="0" smtClean="0"/>
              <a:t>P3 - importőr ország belföldi ára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400" dirty="0" smtClean="0"/>
              <a:t>d1 és d2 – </a:t>
            </a:r>
            <a:r>
              <a:rPr lang="hu-HU" sz="2400" dirty="0" err="1" smtClean="0"/>
              <a:t>holtteherveszteség</a:t>
            </a:r>
            <a:endParaRPr lang="hu-H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4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2400" dirty="0" smtClean="0"/>
              <a:t>	 - fogyasztói többlet     csökkenésből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hu-HU" sz="2400" dirty="0" smtClean="0"/>
              <a:t>exportáló ország fizeti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hu-HU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sz="1800" dirty="0" smtClean="0">
                <a:solidFill>
                  <a:srgbClr val="FFFF00"/>
                </a:solidFill>
              </a:rPr>
              <a:t>Nagy ország jóléte akár növekedhet is vám kivetésének hatására!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hu-HU" sz="2400" dirty="0" smtClean="0">
              <a:solidFill>
                <a:srgbClr val="FFFF00"/>
              </a:solidFill>
            </a:endParaRPr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 flipV="1">
            <a:off x="5076825" y="2205038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5076825" y="5589588"/>
            <a:ext cx="338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5076825" y="2205038"/>
            <a:ext cx="2951163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 flipV="1">
            <a:off x="5076825" y="3644900"/>
            <a:ext cx="3671888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5076825" y="2997200"/>
            <a:ext cx="3024188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6516688" y="2276475"/>
            <a:ext cx="2016125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4624388" y="20081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</a:t>
            </a: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8151813" y="5608638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Q</a:t>
            </a: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413375" y="29972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MD</a:t>
            </a:r>
            <a:endParaRPr lang="hu-HU" sz="1400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940425" y="20605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D</a:t>
            </a: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8326438" y="3411538"/>
            <a:ext cx="422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400"/>
              <a:t>XS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7812088" y="22764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S</a:t>
            </a:r>
          </a:p>
        </p:txBody>
      </p:sp>
      <p:sp>
        <p:nvSpPr>
          <p:cNvPr id="17425" name="Line 16"/>
          <p:cNvSpPr>
            <a:spLocks noChangeShapeType="1"/>
          </p:cNvSpPr>
          <p:nvPr/>
        </p:nvSpPr>
        <p:spPr bwMode="auto">
          <a:xfrm flipH="1">
            <a:off x="5076825" y="4437063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426" name="Text Box 17"/>
          <p:cNvSpPr txBox="1">
            <a:spLocks noChangeArrowheads="1"/>
          </p:cNvSpPr>
          <p:nvPr/>
        </p:nvSpPr>
        <p:spPr bwMode="auto">
          <a:xfrm>
            <a:off x="4624388" y="42402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Pw</a:t>
            </a: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5076825" y="4005263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5076825" y="4724400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4643438" y="38608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P3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4624388" y="457517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P2</a:t>
            </a:r>
          </a:p>
        </p:txBody>
      </p:sp>
      <p:sp>
        <p:nvSpPr>
          <p:cNvPr id="14361" name="AutoShape 25" descr="Sötét, átlós felfelé"/>
          <p:cNvSpPr>
            <a:spLocks noChangeArrowheads="1"/>
          </p:cNvSpPr>
          <p:nvPr/>
        </p:nvSpPr>
        <p:spPr bwMode="auto">
          <a:xfrm rot="-5400000">
            <a:off x="5328444" y="3969544"/>
            <a:ext cx="431800" cy="503238"/>
          </a:xfrm>
          <a:prstGeom prst="rtTriangle">
            <a:avLst/>
          </a:prstGeom>
          <a:pattFill prst="dkUpDiag">
            <a:fgClr>
              <a:schemeClr val="hlink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hu-HU"/>
          </a:p>
        </p:txBody>
      </p:sp>
      <p:sp>
        <p:nvSpPr>
          <p:cNvPr id="14362" name="AutoShape 26" descr="Sötét, átlós lefelé"/>
          <p:cNvSpPr>
            <a:spLocks noChangeArrowheads="1"/>
          </p:cNvSpPr>
          <p:nvPr/>
        </p:nvSpPr>
        <p:spPr bwMode="auto">
          <a:xfrm>
            <a:off x="7740650" y="4005263"/>
            <a:ext cx="287338" cy="431800"/>
          </a:xfrm>
          <a:prstGeom prst="rtTriangle">
            <a:avLst/>
          </a:prstGeom>
          <a:pattFill prst="dkDnDiag">
            <a:fgClr>
              <a:schemeClr val="hlink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435600" y="40767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>
                <a:solidFill>
                  <a:srgbClr val="000000"/>
                </a:solidFill>
              </a:rPr>
              <a:t>d1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7667625" y="4149725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400" b="1">
                <a:solidFill>
                  <a:srgbClr val="000000"/>
                </a:solidFill>
              </a:rPr>
              <a:t>d2</a:t>
            </a:r>
          </a:p>
        </p:txBody>
      </p:sp>
      <p:sp>
        <p:nvSpPr>
          <p:cNvPr id="14367" name="Rectangle 31" descr="Nagy rács"/>
          <p:cNvSpPr>
            <a:spLocks noChangeArrowheads="1"/>
          </p:cNvSpPr>
          <p:nvPr/>
        </p:nvSpPr>
        <p:spPr bwMode="auto">
          <a:xfrm>
            <a:off x="250825" y="4581525"/>
            <a:ext cx="360363" cy="358775"/>
          </a:xfrm>
          <a:prstGeom prst="rect">
            <a:avLst/>
          </a:prstGeom>
          <a:pattFill prst="lgGrid">
            <a:fgClr>
              <a:schemeClr val="hlink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68" name="Rectangle 32" descr="Sötét vízszintes"/>
          <p:cNvSpPr>
            <a:spLocks noChangeArrowheads="1"/>
          </p:cNvSpPr>
          <p:nvPr/>
        </p:nvSpPr>
        <p:spPr bwMode="auto">
          <a:xfrm>
            <a:off x="5795963" y="4005263"/>
            <a:ext cx="1944687" cy="431800"/>
          </a:xfrm>
          <a:prstGeom prst="rect">
            <a:avLst/>
          </a:prstGeom>
          <a:pattFill prst="dkHorz">
            <a:fgClr>
              <a:schemeClr val="hlink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69" name="Rectangle 33" descr="Sötét vízszintes"/>
          <p:cNvSpPr>
            <a:spLocks noChangeArrowheads="1"/>
          </p:cNvSpPr>
          <p:nvPr/>
        </p:nvSpPr>
        <p:spPr bwMode="auto">
          <a:xfrm>
            <a:off x="250825" y="4149725"/>
            <a:ext cx="360363" cy="360363"/>
          </a:xfrm>
          <a:prstGeom prst="rect">
            <a:avLst/>
          </a:prstGeom>
          <a:pattFill prst="dkHorz">
            <a:fgClr>
              <a:schemeClr val="hlink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 flipV="1">
            <a:off x="6443663" y="4003675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156325" y="40767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 b="1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6" grpId="0" animBg="1"/>
      <p:bldP spid="14342" grpId="0" animBg="1"/>
      <p:bldP spid="14345" grpId="0" animBg="1"/>
      <p:bldP spid="14349" grpId="0"/>
      <p:bldP spid="14351" grpId="0"/>
      <p:bldP spid="14355" grpId="0" animBg="1"/>
      <p:bldP spid="14356" grpId="0" animBg="1"/>
      <p:bldP spid="14357" grpId="0"/>
      <p:bldP spid="14358" grpId="0"/>
      <p:bldP spid="14361" grpId="0" animBg="1"/>
      <p:bldP spid="14362" grpId="0" animBg="1"/>
      <p:bldP spid="14364" grpId="0"/>
      <p:bldP spid="14365" grpId="0"/>
      <p:bldP spid="14367" grpId="0" animBg="1"/>
      <p:bldP spid="14368" grpId="0" animBg="1"/>
      <p:bldP spid="14369" grpId="0" animBg="1"/>
      <p:bldP spid="14359" grpId="0" animBg="1"/>
      <p:bldP spid="143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4000" smtClean="0"/>
              <a:t>Csere állandó alternatív költségek esetén</a:t>
            </a:r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 flipV="1">
            <a:off x="827088" y="2349500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827088" y="5589588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V="1">
            <a:off x="4932363" y="2420938"/>
            <a:ext cx="0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4932363" y="5589588"/>
            <a:ext cx="3455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1692275" y="1628775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/>
              <a:t>Belföld</a:t>
            </a:r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5508625" y="1700213"/>
            <a:ext cx="172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/>
              <a:t>Külföld</a:t>
            </a:r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250825" y="21336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</a:t>
            </a:r>
            <a:r>
              <a:rPr lang="hu-HU" baseline="-25000"/>
              <a:t>W</a:t>
            </a:r>
          </a:p>
        </p:txBody>
      </p:sp>
      <p:sp>
        <p:nvSpPr>
          <p:cNvPr id="19466" name="Text Box 12"/>
          <p:cNvSpPr txBox="1">
            <a:spLocks noChangeArrowheads="1"/>
          </p:cNvSpPr>
          <p:nvPr/>
        </p:nvSpPr>
        <p:spPr bwMode="auto">
          <a:xfrm>
            <a:off x="3779838" y="573405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</a:t>
            </a:r>
            <a:r>
              <a:rPr lang="hu-HU" baseline="-25000"/>
              <a:t>C</a:t>
            </a:r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1763713" y="2205038"/>
            <a:ext cx="1512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MRT=0,5</a:t>
            </a:r>
          </a:p>
        </p:txBody>
      </p:sp>
      <p:sp>
        <p:nvSpPr>
          <p:cNvPr id="19468" name="Text Box 16"/>
          <p:cNvSpPr txBox="1">
            <a:spLocks noChangeArrowheads="1"/>
          </p:cNvSpPr>
          <p:nvPr/>
        </p:nvSpPr>
        <p:spPr bwMode="auto">
          <a:xfrm>
            <a:off x="5580063" y="227647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MRT=2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827088" y="4149725"/>
            <a:ext cx="2520950" cy="14398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4932363" y="2781300"/>
            <a:ext cx="1511300" cy="28082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1331913" y="4221163"/>
            <a:ext cx="1296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X </a:t>
            </a:r>
            <a:r>
              <a:rPr lang="hu-HU" sz="2800"/>
              <a:t>F</a:t>
            </a:r>
            <a:r>
              <a:rPr lang="hu-HU" sz="2000"/>
              <a:t>z</a:t>
            </a:r>
            <a:r>
              <a:rPr lang="hu-HU" sz="2800"/>
              <a:t>=T</a:t>
            </a:r>
            <a:r>
              <a:rPr lang="hu-HU" sz="2000"/>
              <a:t>z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5867400" y="4433888"/>
            <a:ext cx="1441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X </a:t>
            </a:r>
            <a:r>
              <a:rPr lang="hu-HU" sz="3200"/>
              <a:t>F</a:t>
            </a:r>
            <a:r>
              <a:rPr lang="hu-HU" sz="2400"/>
              <a:t>z</a:t>
            </a:r>
            <a:r>
              <a:rPr lang="hu-HU" sz="3200"/>
              <a:t>=T</a:t>
            </a:r>
            <a:r>
              <a:rPr lang="hu-HU" sz="2400"/>
              <a:t>z</a:t>
            </a: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 flipV="1">
            <a:off x="827088" y="2781300"/>
            <a:ext cx="2520950" cy="2808288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4932363" y="2781300"/>
            <a:ext cx="2808287" cy="2808288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75" name="Text Box 24"/>
          <p:cNvSpPr txBox="1">
            <a:spLocks noChangeArrowheads="1"/>
          </p:cNvSpPr>
          <p:nvPr/>
        </p:nvSpPr>
        <p:spPr bwMode="auto">
          <a:xfrm>
            <a:off x="468313" y="407670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1</a:t>
            </a:r>
          </a:p>
        </p:txBody>
      </p:sp>
      <p:sp>
        <p:nvSpPr>
          <p:cNvPr id="19476" name="Text Box 25"/>
          <p:cNvSpPr txBox="1">
            <a:spLocks noChangeArrowheads="1"/>
          </p:cNvSpPr>
          <p:nvPr/>
        </p:nvSpPr>
        <p:spPr bwMode="auto">
          <a:xfrm>
            <a:off x="468313" y="2565400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2</a:t>
            </a:r>
          </a:p>
        </p:txBody>
      </p:sp>
      <p:sp>
        <p:nvSpPr>
          <p:cNvPr id="19477" name="Text Box 26"/>
          <p:cNvSpPr txBox="1">
            <a:spLocks noChangeArrowheads="1"/>
          </p:cNvSpPr>
          <p:nvPr/>
        </p:nvSpPr>
        <p:spPr bwMode="auto">
          <a:xfrm>
            <a:off x="3203575" y="580548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2</a:t>
            </a:r>
          </a:p>
        </p:txBody>
      </p:sp>
      <p:sp>
        <p:nvSpPr>
          <p:cNvPr id="19478" name="Text Box 27"/>
          <p:cNvSpPr txBox="1">
            <a:spLocks noChangeArrowheads="1"/>
          </p:cNvSpPr>
          <p:nvPr/>
        </p:nvSpPr>
        <p:spPr bwMode="auto">
          <a:xfrm>
            <a:off x="4500563" y="26368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2</a:t>
            </a:r>
          </a:p>
        </p:txBody>
      </p:sp>
      <p:sp>
        <p:nvSpPr>
          <p:cNvPr id="19479" name="Text Box 28"/>
          <p:cNvSpPr txBox="1">
            <a:spLocks noChangeArrowheads="1"/>
          </p:cNvSpPr>
          <p:nvPr/>
        </p:nvSpPr>
        <p:spPr bwMode="auto">
          <a:xfrm>
            <a:off x="6300788" y="580548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1</a:t>
            </a:r>
          </a:p>
        </p:txBody>
      </p:sp>
      <p:sp>
        <p:nvSpPr>
          <p:cNvPr id="19480" name="Text Box 29"/>
          <p:cNvSpPr txBox="1">
            <a:spLocks noChangeArrowheads="1"/>
          </p:cNvSpPr>
          <p:nvPr/>
        </p:nvSpPr>
        <p:spPr bwMode="auto">
          <a:xfrm>
            <a:off x="7524750" y="580548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2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3276600" y="5084763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800"/>
              <a:t>T</a:t>
            </a:r>
            <a:r>
              <a:rPr lang="hu-HU" sz="2000"/>
              <a:t>ny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800"/>
              <a:t>T</a:t>
            </a:r>
            <a:r>
              <a:rPr lang="hu-HU" sz="2000"/>
              <a:t>ny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1908175" y="3860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>
                <a:solidFill>
                  <a:srgbClr val="000000"/>
                </a:solidFill>
              </a:rPr>
              <a:t>X </a:t>
            </a:r>
            <a:r>
              <a:rPr lang="hu-HU" sz="2800"/>
              <a:t>F</a:t>
            </a:r>
            <a:r>
              <a:rPr lang="hu-HU" sz="2000"/>
              <a:t>ny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6227763" y="3917950"/>
            <a:ext cx="1584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>
                <a:solidFill>
                  <a:srgbClr val="000000"/>
                </a:solidFill>
              </a:rPr>
              <a:t>X</a:t>
            </a:r>
            <a:r>
              <a:rPr lang="hu-HU">
                <a:solidFill>
                  <a:srgbClr val="000000"/>
                </a:solidFill>
              </a:rPr>
              <a:t> </a:t>
            </a:r>
            <a:r>
              <a:rPr lang="hu-HU" sz="2800"/>
              <a:t>F</a:t>
            </a:r>
            <a:r>
              <a:rPr lang="hu-HU" sz="2000"/>
              <a:t>ny</a:t>
            </a: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2051050" y="5589588"/>
            <a:ext cx="12969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2051050" y="4149725"/>
            <a:ext cx="0" cy="14398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>
            <a:off x="2051050" y="4149725"/>
            <a:ext cx="1296988" cy="14398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89" name="Line 37"/>
          <p:cNvSpPr>
            <a:spLocks noChangeShapeType="1"/>
          </p:cNvSpPr>
          <p:nvPr/>
        </p:nvSpPr>
        <p:spPr bwMode="auto">
          <a:xfrm flipV="1">
            <a:off x="4932363" y="2781300"/>
            <a:ext cx="0" cy="14398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H="1">
            <a:off x="4932363" y="4221163"/>
            <a:ext cx="14398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>
            <a:off x="4932363" y="2781300"/>
            <a:ext cx="1439862" cy="14398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2339975" y="5264150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>
                <a:solidFill>
                  <a:srgbClr val="FF0000"/>
                </a:solidFill>
              </a:rPr>
              <a:t>EX</a:t>
            </a:r>
            <a:r>
              <a:rPr lang="hu-HU" sz="2000" baseline="-25000">
                <a:solidFill>
                  <a:srgbClr val="FF0000"/>
                </a:solidFill>
              </a:rPr>
              <a:t>C</a:t>
            </a:r>
            <a:endParaRPr lang="hu-HU" baseline="-25000">
              <a:solidFill>
                <a:srgbClr val="FF0000"/>
              </a:solidFill>
            </a:endParaRP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547813" y="4903788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>
                <a:solidFill>
                  <a:srgbClr val="FF0000"/>
                </a:solidFill>
              </a:rPr>
              <a:t>IM</a:t>
            </a:r>
            <a:r>
              <a:rPr lang="hu-HU" baseline="-2500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4284663" y="3284538"/>
            <a:ext cx="792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>
                <a:solidFill>
                  <a:srgbClr val="FF0000"/>
                </a:solidFill>
              </a:rPr>
              <a:t>EX</a:t>
            </a:r>
            <a:r>
              <a:rPr lang="hu-HU" sz="2000" baseline="-25000">
                <a:solidFill>
                  <a:srgbClr val="FF0000"/>
                </a:solidFill>
              </a:rPr>
              <a:t>W</a:t>
            </a:r>
            <a:endParaRPr lang="hu-HU" baseline="-25000">
              <a:solidFill>
                <a:srgbClr val="FF0000"/>
              </a:solidFill>
            </a:endParaRP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5292725" y="4221163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>
                <a:solidFill>
                  <a:srgbClr val="FF0000"/>
                </a:solidFill>
              </a:rPr>
              <a:t>IM</a:t>
            </a:r>
            <a:r>
              <a:rPr lang="hu-HU" sz="2000" baseline="-25000">
                <a:solidFill>
                  <a:srgbClr val="FF0000"/>
                </a:solidFill>
              </a:rPr>
              <a:t>C</a:t>
            </a:r>
            <a:endParaRPr lang="hu-HU">
              <a:solidFill>
                <a:srgbClr val="FF0000"/>
              </a:solidFill>
            </a:endParaRP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3348038" y="1557338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/>
              <a:t>TFH: cserearány = 1</a:t>
            </a:r>
          </a:p>
        </p:txBody>
      </p:sp>
      <p:sp>
        <p:nvSpPr>
          <p:cNvPr id="19496" name="Text Box 48"/>
          <p:cNvSpPr txBox="1">
            <a:spLocks noChangeArrowheads="1"/>
          </p:cNvSpPr>
          <p:nvPr/>
        </p:nvSpPr>
        <p:spPr bwMode="auto">
          <a:xfrm>
            <a:off x="4427538" y="2205038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Q*</a:t>
            </a:r>
            <a:r>
              <a:rPr lang="hu-HU" baseline="-25000"/>
              <a:t>W</a:t>
            </a:r>
          </a:p>
        </p:txBody>
      </p:sp>
      <p:sp>
        <p:nvSpPr>
          <p:cNvPr id="19497" name="Text Box 49"/>
          <p:cNvSpPr txBox="1">
            <a:spLocks noChangeArrowheads="1"/>
          </p:cNvSpPr>
          <p:nvPr/>
        </p:nvSpPr>
        <p:spPr bwMode="auto">
          <a:xfrm>
            <a:off x="8027988" y="56610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Q*</a:t>
            </a:r>
            <a:r>
              <a:rPr lang="hu-HU" baseline="-2500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/>
      <p:bldP spid="23570" grpId="0" animBg="1"/>
      <p:bldP spid="23571" grpId="0"/>
      <p:bldP spid="23571" grpId="1"/>
      <p:bldP spid="23572" grpId="0"/>
      <p:bldP spid="23572" grpId="1"/>
      <p:bldP spid="23574" grpId="0" animBg="1"/>
      <p:bldP spid="23575" grpId="0" animBg="1"/>
      <p:bldP spid="23582" grpId="0"/>
      <p:bldP spid="23583" grpId="0"/>
      <p:bldP spid="23584" grpId="0"/>
      <p:bldP spid="23585" grpId="0"/>
      <p:bldP spid="23586" grpId="0" animBg="1"/>
      <p:bldP spid="23587" grpId="0" animBg="1"/>
      <p:bldP spid="23588" grpId="0" animBg="1"/>
      <p:bldP spid="23589" grpId="0" animBg="1"/>
      <p:bldP spid="23590" grpId="0" animBg="1"/>
      <p:bldP spid="23592" grpId="0" animBg="1"/>
      <p:bldP spid="23594" grpId="0"/>
      <p:bldP spid="23595" grpId="0"/>
      <p:bldP spid="23597" grpId="0"/>
      <p:bldP spid="23598" grpId="0"/>
      <p:bldP spid="2359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 számának helye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29AE9225-24E9-42FB-B580-1902A62233DE}" type="slidenum">
              <a:rPr lang="en-US" sz="1000"/>
              <a:pPr algn="r"/>
              <a:t>20</a:t>
            </a:fld>
            <a:endParaRPr lang="en-US" sz="100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F9C227"/>
          </a:solidFill>
        </p:spPr>
        <p:txBody>
          <a:bodyPr/>
          <a:lstStyle/>
          <a:p>
            <a:pPr eaLnBrk="1" hangingPunct="1"/>
            <a:r>
              <a:rPr lang="hu-HU" sz="2800" smtClean="0"/>
              <a:t>A devizák várható hozamának alakulása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1187450" y="1844675"/>
          <a:ext cx="7377113" cy="4410075"/>
        </p:xfrm>
        <a:graphic>
          <a:graphicData uri="http://schemas.openxmlformats.org/presentationml/2006/ole">
            <p:oleObj spid="_x0000_s3074" name="Dokumentum" r:id="rId4" imgW="5746292" imgH="3435551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 számának helye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3D0C0C5C-6157-4DB7-9E6E-F1E88D69DB2E}" type="slidenum">
              <a:rPr lang="en-US" sz="1000"/>
              <a:pPr algn="r"/>
              <a:t>21</a:t>
            </a:fld>
            <a:endParaRPr lang="en-US" sz="10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z="4000" smtClean="0"/>
              <a:t>Az eurókamatláb emelkedésének hatása</a:t>
            </a:r>
            <a:endParaRPr lang="en-US" sz="4000" smtClean="0"/>
          </a:p>
        </p:txBody>
      </p:sp>
      <p:pic>
        <p:nvPicPr>
          <p:cNvPr id="25604" name="Picture 7" descr="fig1306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74938" y="1689100"/>
            <a:ext cx="4251325" cy="4530725"/>
          </a:xfrm>
          <a:noFill/>
        </p:spPr>
      </p:pic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6700838" y="1944688"/>
            <a:ext cx="1806575" cy="7302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hu-HU" sz="1400" b="1"/>
              <a:t>Az euró felértékelődésére számít mindenki</a:t>
            </a:r>
            <a:endParaRPr lang="en-US" sz="1400" b="1"/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2668588" y="1538288"/>
            <a:ext cx="1050925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4584700" y="2128838"/>
            <a:ext cx="1716088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Dollár hozam</a:t>
            </a:r>
            <a:endParaRPr lang="en-US"/>
          </a:p>
        </p:txBody>
      </p:sp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6137275" y="4735513"/>
            <a:ext cx="25320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Euróbetét várható hozama</a:t>
            </a:r>
            <a:endParaRPr lang="en-US"/>
          </a:p>
        </p:txBody>
      </p:sp>
      <p:sp>
        <p:nvSpPr>
          <p:cNvPr id="25609" name="Text Box 12"/>
          <p:cNvSpPr txBox="1">
            <a:spLocks noChangeArrowheads="1"/>
          </p:cNvSpPr>
          <p:nvPr/>
        </p:nvSpPr>
        <p:spPr bwMode="auto">
          <a:xfrm>
            <a:off x="5824538" y="5786438"/>
            <a:ext cx="2192337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Dollárban kifejezett hozamok</a:t>
            </a:r>
            <a:endParaRPr lang="en-US"/>
          </a:p>
        </p:txBody>
      </p:sp>
      <p:sp>
        <p:nvSpPr>
          <p:cNvPr id="25610" name="Text Box 13"/>
          <p:cNvSpPr txBox="1">
            <a:spLocks noChangeArrowheads="1"/>
          </p:cNvSpPr>
          <p:nvPr/>
        </p:nvSpPr>
        <p:spPr bwMode="auto">
          <a:xfrm>
            <a:off x="5624513" y="2868613"/>
            <a:ext cx="1652587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Eurókamatláb emelkedése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Egyensúlyi kamatláb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pénzkereslet és a pénzkínálat egymásra hatása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V="1">
            <a:off x="1331913" y="2708275"/>
            <a:ext cx="0" cy="2665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1331913" y="5373688"/>
            <a:ext cx="3311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26" name="Arc 6"/>
          <p:cNvSpPr>
            <a:spLocks/>
          </p:cNvSpPr>
          <p:nvPr/>
        </p:nvSpPr>
        <p:spPr bwMode="auto">
          <a:xfrm rot="10416950">
            <a:off x="1695450" y="2638425"/>
            <a:ext cx="2232025" cy="2066925"/>
          </a:xfrm>
          <a:custGeom>
            <a:avLst/>
            <a:gdLst>
              <a:gd name="T0" fmla="*/ 0 w 21600"/>
              <a:gd name="T1" fmla="*/ 0 h 21600"/>
              <a:gd name="T2" fmla="*/ 2232025 w 21600"/>
              <a:gd name="T3" fmla="*/ 2066925 h 21600"/>
              <a:gd name="T4" fmla="*/ 0 w 21600"/>
              <a:gd name="T5" fmla="*/ 206692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700338" y="270827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35375" y="3716338"/>
            <a:ext cx="20161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Reál pénzkereslet, </a:t>
            </a:r>
          </a:p>
          <a:p>
            <a:r>
              <a:rPr lang="hu-HU"/>
              <a:t>L(R,Y)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484438" y="2297113"/>
            <a:ext cx="215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Reál pénzkínálat, M</a:t>
            </a:r>
            <a:r>
              <a:rPr lang="hu-HU" baseline="30000"/>
              <a:t>S</a:t>
            </a:r>
            <a:r>
              <a:rPr lang="hu-HU"/>
              <a:t>/P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808038" y="258445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 R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1331913" y="34290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1331913" y="458152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 flipH="1" flipV="1">
            <a:off x="1331913" y="42926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023938" y="323215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2.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957263" y="407035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1.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971550" y="4437063"/>
            <a:ext cx="576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3.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5795963" y="2513013"/>
            <a:ext cx="29527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hu-HU"/>
              <a:t>M</a:t>
            </a:r>
            <a:r>
              <a:rPr lang="hu-HU" baseline="-25000"/>
              <a:t>S</a:t>
            </a:r>
            <a:r>
              <a:rPr lang="hu-HU"/>
              <a:t>/P = L(R,Y) egyensúlyi kamatláb </a:t>
            </a:r>
          </a:p>
          <a:p>
            <a:pPr marL="342900" indent="-342900">
              <a:buFontTx/>
              <a:buAutoNum type="arabicPeriod"/>
            </a:pPr>
            <a:endParaRPr lang="hu-HU"/>
          </a:p>
          <a:p>
            <a:pPr marL="342900" indent="-342900"/>
            <a:r>
              <a:rPr lang="hu-HU"/>
              <a:t>2.  M</a:t>
            </a:r>
            <a:r>
              <a:rPr lang="hu-HU" baseline="-25000"/>
              <a:t>S</a:t>
            </a:r>
            <a:r>
              <a:rPr lang="hu-HU"/>
              <a:t>/P &gt;L(R,Y), egyensúlyinál magasabb kamatláb</a:t>
            </a:r>
          </a:p>
          <a:p>
            <a:pPr marL="342900" indent="-342900"/>
            <a:endParaRPr lang="hu-HU"/>
          </a:p>
          <a:p>
            <a:pPr marL="342900" indent="-342900"/>
            <a:r>
              <a:rPr lang="hu-HU"/>
              <a:t>3.  M</a:t>
            </a:r>
            <a:r>
              <a:rPr lang="hu-HU" baseline="-25000"/>
              <a:t>S</a:t>
            </a:r>
            <a:r>
              <a:rPr lang="hu-HU"/>
              <a:t>/P &lt;L(R,Y), egyensúlyinál alacsonyabb kamat</a:t>
            </a:r>
          </a:p>
          <a:p>
            <a:pPr marL="342900" indent="-342900"/>
            <a:endParaRPr lang="hu-HU"/>
          </a:p>
          <a:p>
            <a:pPr marL="342900" indent="-342900"/>
            <a:endParaRPr lang="hu-HU"/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95288" y="5949950"/>
            <a:ext cx="828040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Aktívák és a likvid pénz közötti cserefolyamatok eredménye. Aktívák árfolyama </a:t>
            </a:r>
          </a:p>
          <a:p>
            <a:r>
              <a:rPr lang="hu-HU"/>
              <a:t>és a kamatláb között fordított arányos összefüggés.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2771775" y="5373688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Reál pénzmennyiség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Reál pénzkínálat növekedése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M</a:t>
            </a:r>
            <a:r>
              <a:rPr lang="hu-HU" baseline="-25000" smtClean="0"/>
              <a:t>S</a:t>
            </a:r>
            <a:r>
              <a:rPr lang="hu-HU" smtClean="0"/>
              <a:t>/P&lt;M</a:t>
            </a:r>
            <a:r>
              <a:rPr lang="hu-HU" baseline="-25000" smtClean="0"/>
              <a:t>S</a:t>
            </a:r>
            <a:r>
              <a:rPr lang="hu-HU" smtClean="0"/>
              <a:t>/P’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V="1">
            <a:off x="1187450" y="2060575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187450" y="5300663"/>
            <a:ext cx="3097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V="1">
            <a:off x="2124075" y="2133600"/>
            <a:ext cx="0" cy="295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203575" y="2133600"/>
            <a:ext cx="0" cy="295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752" name="Arc 8"/>
          <p:cNvSpPr>
            <a:spLocks/>
          </p:cNvSpPr>
          <p:nvPr/>
        </p:nvSpPr>
        <p:spPr bwMode="auto">
          <a:xfrm rot="10800000">
            <a:off x="1547813" y="2205038"/>
            <a:ext cx="2303462" cy="2425700"/>
          </a:xfrm>
          <a:custGeom>
            <a:avLst/>
            <a:gdLst>
              <a:gd name="T0" fmla="*/ 0 w 21600"/>
              <a:gd name="T1" fmla="*/ 0 h 21600"/>
              <a:gd name="T2" fmla="*/ 2303462 w 21600"/>
              <a:gd name="T3" fmla="*/ 2425700 h 21600"/>
              <a:gd name="T4" fmla="*/ 0 w 21600"/>
              <a:gd name="T5" fmla="*/ 24257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975100" y="4313238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L(Y,R)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 rot="10800000" flipV="1">
            <a:off x="1619250" y="544512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M</a:t>
            </a:r>
            <a:r>
              <a:rPr lang="hu-HU" baseline="-25000"/>
              <a:t>S</a:t>
            </a:r>
            <a:r>
              <a:rPr lang="hu-HU"/>
              <a:t>/P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040063" y="5392738"/>
            <a:ext cx="74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M</a:t>
            </a:r>
            <a:r>
              <a:rPr lang="hu-HU" baseline="-25000"/>
              <a:t>S</a:t>
            </a:r>
            <a:r>
              <a:rPr lang="hu-HU"/>
              <a:t>/P’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1187450" y="37893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 flipV="1">
            <a:off x="1187450" y="4508500"/>
            <a:ext cx="2016125" cy="73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663575" y="352107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R</a:t>
            </a:r>
            <a:r>
              <a:rPr lang="hu-HU" baseline="-25000"/>
              <a:t>1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684213" y="4313238"/>
            <a:ext cx="671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R</a:t>
            </a:r>
            <a:r>
              <a:rPr lang="hu-HU" baseline="-25000"/>
              <a:t>2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995738" y="1557338"/>
            <a:ext cx="5148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Adott árszínvonal és reáljövedelem mellett a pénzkínálat növelése csökkenti a kamatlábat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V="1">
            <a:off x="1979613" y="5084763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V="1">
            <a:off x="3203575" y="52292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995738" y="524827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Reál pénzmennyiség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Kibocsátás és a kamatláb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Y’&gt;Y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1258888" y="2205038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258888" y="5084763"/>
            <a:ext cx="3097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2774" name="Arc 6"/>
          <p:cNvSpPr>
            <a:spLocks/>
          </p:cNvSpPr>
          <p:nvPr/>
        </p:nvSpPr>
        <p:spPr bwMode="auto">
          <a:xfrm rot="10800000">
            <a:off x="1692275" y="2636838"/>
            <a:ext cx="2087563" cy="1944687"/>
          </a:xfrm>
          <a:custGeom>
            <a:avLst/>
            <a:gdLst>
              <a:gd name="T0" fmla="*/ 0 w 21600"/>
              <a:gd name="T1" fmla="*/ 0 h 21600"/>
              <a:gd name="T2" fmla="*/ 2087563 w 21600"/>
              <a:gd name="T3" fmla="*/ 1944687 h 21600"/>
              <a:gd name="T4" fmla="*/ 0 w 21600"/>
              <a:gd name="T5" fmla="*/ 194468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2775" name="Arc 7"/>
          <p:cNvSpPr>
            <a:spLocks/>
          </p:cNvSpPr>
          <p:nvPr/>
        </p:nvSpPr>
        <p:spPr bwMode="auto">
          <a:xfrm rot="-10572746">
            <a:off x="2051050" y="2492375"/>
            <a:ext cx="1874838" cy="1631950"/>
          </a:xfrm>
          <a:custGeom>
            <a:avLst/>
            <a:gdLst>
              <a:gd name="T0" fmla="*/ 0 w 21600"/>
              <a:gd name="T1" fmla="*/ 0 h 21600"/>
              <a:gd name="T2" fmla="*/ 1874838 w 21600"/>
              <a:gd name="T3" fmla="*/ 1631950 h 21600"/>
              <a:gd name="T4" fmla="*/ 0 w 21600"/>
              <a:gd name="T5" fmla="*/ 16319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2700338" y="2420938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903663" y="4456113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L(R,Y)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3903663" y="3808413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L(R,Y’)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463800" y="2133600"/>
            <a:ext cx="671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M</a:t>
            </a:r>
            <a:r>
              <a:rPr lang="hu-HU" baseline="-25000"/>
              <a:t>S/</a:t>
            </a:r>
            <a:r>
              <a:rPr lang="hu-HU"/>
              <a:t>P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879475" y="21526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R</a:t>
            </a: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 flipV="1">
            <a:off x="1258888" y="4221163"/>
            <a:ext cx="1441450" cy="714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 flipV="1">
            <a:off x="1258888" y="3644900"/>
            <a:ext cx="1441450" cy="714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879475" y="344805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R</a:t>
            </a:r>
            <a:r>
              <a:rPr lang="hu-HU" baseline="-25000"/>
              <a:t>1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879475" y="3952875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R</a:t>
            </a:r>
            <a:r>
              <a:rPr lang="hu-HU" baseline="-25000"/>
              <a:t>2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348038" y="2297113"/>
            <a:ext cx="45370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Reáljövedelem növekedése növeli </a:t>
            </a:r>
          </a:p>
          <a:p>
            <a:r>
              <a:rPr lang="hu-HU"/>
              <a:t>a pénzkeresletet, ami - ceteris paribus -,</a:t>
            </a:r>
          </a:p>
          <a:p>
            <a:r>
              <a:rPr lang="hu-HU"/>
              <a:t>növeli a kamatot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3543300" y="5176838"/>
            <a:ext cx="231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Reál pénzmennyiség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z="4000" smtClean="0"/>
              <a:t>Szimultán egyensúly a pénz és devizapiacon </a:t>
            </a:r>
          </a:p>
        </p:txBody>
      </p:sp>
      <p:graphicFrame>
        <p:nvGraphicFramePr>
          <p:cNvPr id="33795" name="Object 6"/>
          <p:cNvGraphicFramePr>
            <a:graphicFrameLocks noChangeAspect="1"/>
          </p:cNvGraphicFramePr>
          <p:nvPr>
            <p:ph idx="4294967295"/>
          </p:nvPr>
        </p:nvGraphicFramePr>
        <p:xfrm>
          <a:off x="395288" y="1382713"/>
          <a:ext cx="8497887" cy="5051425"/>
        </p:xfrm>
        <a:graphic>
          <a:graphicData uri="http://schemas.openxmlformats.org/presentationml/2006/ole">
            <p:oleObj spid="_x0000_s4098" name="Dokumentum" r:id="rId4" imgW="5759629" imgH="3429483" progId="Word.Document.8">
              <p:embed/>
            </p:oleObj>
          </a:graphicData>
        </a:graphic>
      </p:graphicFrame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735013" y="6113463"/>
            <a:ext cx="729615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Mindkét piac egyensúlyban van. A kamatparitás érvényesülése mellett</a:t>
            </a:r>
          </a:p>
          <a:p>
            <a:r>
              <a:rPr lang="hu-HU"/>
              <a:t> a pénzpiac is egyensúlyban van.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z="4000" smtClean="0"/>
              <a:t>A pénzmennyiség növelésének hatása </a:t>
            </a: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774700" y="1671638"/>
          <a:ext cx="7518400" cy="4478337"/>
        </p:xfrm>
        <a:graphic>
          <a:graphicData uri="http://schemas.openxmlformats.org/presentationml/2006/ole">
            <p:oleObj spid="_x0000_s5122" name="Dokumentum" r:id="rId4" imgW="5759629" imgH="3430203" progId="Word.Document.8">
              <p:embed/>
            </p:oleObj>
          </a:graphicData>
        </a:graphic>
      </p:graphicFrame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95288" y="6092825"/>
            <a:ext cx="89535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/>
              <a:t>A dollár leértékelődik az euróval szemben, a kisebb dollár kamatláb következtében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u-HU" sz="4000" smtClean="0"/>
              <a:t>Európai pénzkínálat növekedése </a:t>
            </a: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762000" y="1600200"/>
          <a:ext cx="7518400" cy="4470400"/>
        </p:xfrm>
        <a:graphic>
          <a:graphicData uri="http://schemas.openxmlformats.org/presentationml/2006/ole">
            <p:oleObj spid="_x0000_s6146" name="Dokumentum" r:id="rId4" imgW="5759629" imgH="3430203" progId="Word.Document.8">
              <p:embed/>
            </p:oleObj>
          </a:graphicData>
        </a:graphic>
      </p:graphicFrame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92138" y="5969000"/>
            <a:ext cx="785495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Az európai pénzkínálatának növekedése csökkenti a kamatot (R€), csökken</a:t>
            </a:r>
          </a:p>
          <a:p>
            <a:r>
              <a:rPr lang="hu-HU"/>
              <a:t> a várható euróhozam, a dollár felértékelődik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8C4A7081-ED9A-4CBC-A4C2-DD7E2DFAB977}" type="slidenum">
              <a:rPr lang="en-US"/>
              <a:pPr>
                <a:defRPr/>
              </a:pPr>
              <a:t>28</a:t>
            </a:fld>
            <a:endParaRPr lang="en-CA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16-3: </a:t>
            </a:r>
            <a:r>
              <a:rPr lang="hu-HU" sz="3200" smtClean="0"/>
              <a:t>Rögzített termékárak melletti devizaleértékelődés hatása a kibocsátásra</a:t>
            </a:r>
            <a:endParaRPr lang="en-US" sz="3200" smtClean="0"/>
          </a:p>
        </p:txBody>
      </p:sp>
      <p:pic>
        <p:nvPicPr>
          <p:cNvPr id="10244" name="Picture 5" descr="fig16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60600" y="1905000"/>
            <a:ext cx="5233988" cy="4114800"/>
          </a:xfrm>
          <a:noFill/>
        </p:spPr>
      </p:pic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966913" y="1866900"/>
            <a:ext cx="121443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/>
              <a:t>D</a:t>
            </a:r>
            <a:endParaRPr lang="en-US"/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6700838" y="5762625"/>
            <a:ext cx="6143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2679700" y="2894013"/>
            <a:ext cx="18415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/>
              <a:t>Devizaleértékelődés</a:t>
            </a:r>
            <a:endParaRPr lang="en-US" sz="1400" b="1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5762625" y="2781300"/>
            <a:ext cx="206692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b="1"/>
              <a:t>Aggregált kereslet (E2)</a:t>
            </a:r>
            <a:endParaRPr lang="en-US" sz="1400" b="1"/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5762625" y="3432175"/>
            <a:ext cx="2078038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b="1"/>
              <a:t>Aggregált kereslet (E1)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4B7E9279-C923-4644-8044-C4639488AAA0}" type="slidenum">
              <a:rPr lang="en-US"/>
              <a:pPr>
                <a:defRPr/>
              </a:pPr>
              <a:t>29</a:t>
            </a:fld>
            <a:endParaRPr lang="en-CA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204788"/>
            <a:ext cx="8040688" cy="658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16-4: </a:t>
            </a:r>
            <a:r>
              <a:rPr lang="hu-HU" smtClean="0"/>
              <a:t>DD görbe levezetése</a:t>
            </a:r>
            <a:endParaRPr lang="en-US" smtClean="0"/>
          </a:p>
        </p:txBody>
      </p:sp>
      <p:pic>
        <p:nvPicPr>
          <p:cNvPr id="11268" name="Picture 5" descr="fig16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22575" y="904875"/>
            <a:ext cx="4059238" cy="5572125"/>
          </a:xfrm>
          <a:noFill/>
        </p:spPr>
      </p:pic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2755900" y="889000"/>
            <a:ext cx="738188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/>
              <a:t>D</a:t>
            </a:r>
            <a:endParaRPr lang="en-US" sz="1800"/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6300788" y="3544888"/>
            <a:ext cx="412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5573713" y="1214438"/>
            <a:ext cx="2192337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b="1"/>
              <a:t>Aggregált kereslet (E2)</a:t>
            </a:r>
            <a:endParaRPr lang="en-US" sz="1400" b="1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5573713" y="1620838"/>
            <a:ext cx="2192337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400" b="1"/>
              <a:t>Aggregált kereslet (E1)</a:t>
            </a:r>
            <a:endParaRPr lang="en-US" sz="1400" b="1"/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2794000" y="3619500"/>
            <a:ext cx="6508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sz="1800"/>
              <a:t>E</a:t>
            </a:r>
            <a:endParaRPr lang="en-US" sz="1800"/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6262688" y="6300788"/>
            <a:ext cx="463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/>
              <a:t>Tényezőfelhasználás és a termékek árarányai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835150" y="4221163"/>
            <a:ext cx="5616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4643438" y="1700213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46" name="Arc 6"/>
          <p:cNvSpPr>
            <a:spLocks/>
          </p:cNvSpPr>
          <p:nvPr/>
        </p:nvSpPr>
        <p:spPr bwMode="auto">
          <a:xfrm flipH="1" flipV="1">
            <a:off x="2627313" y="2060575"/>
            <a:ext cx="1800225" cy="18732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hu-H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5292725" y="2781300"/>
            <a:ext cx="19431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5003800" y="1916113"/>
            <a:ext cx="1008063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235825" y="44370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T/L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068763" y="1557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w/r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619250" y="443706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</a:t>
            </a:r>
            <a:r>
              <a:rPr lang="hu-HU" baseline="-25000"/>
              <a:t>C</a:t>
            </a:r>
            <a:r>
              <a:rPr lang="hu-HU"/>
              <a:t>/P</a:t>
            </a:r>
            <a:r>
              <a:rPr lang="hu-HU" baseline="-25000"/>
              <a:t>F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979613" y="19161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SS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084888" y="184467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CC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164388" y="29972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FF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95288" y="4941888"/>
            <a:ext cx="84978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Magasabb ruházati cikk árarány P</a:t>
            </a:r>
            <a:r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/P</a:t>
            </a:r>
            <a:r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► magasabb munkaerő árarány  w/r► magasabb termőföld felhasználási arány T/L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3563938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3563938" y="3716338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5651500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V="1">
            <a:off x="3132138" y="3357563"/>
            <a:ext cx="0" cy="863600"/>
          </a:xfrm>
          <a:prstGeom prst="line">
            <a:avLst/>
          </a:prstGeom>
          <a:noFill/>
          <a:ln w="9525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3132138" y="3357563"/>
            <a:ext cx="3095625" cy="0"/>
          </a:xfrm>
          <a:prstGeom prst="line">
            <a:avLst/>
          </a:prstGeom>
          <a:noFill/>
          <a:ln w="9525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6227763" y="3357563"/>
            <a:ext cx="0" cy="863600"/>
          </a:xfrm>
          <a:prstGeom prst="line">
            <a:avLst/>
          </a:prstGeom>
          <a:noFill/>
          <a:ln w="9525">
            <a:solidFill>
              <a:srgbClr val="C0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7" grpId="0" animBg="1"/>
      <p:bldP spid="10258" grpId="0" animBg="1"/>
      <p:bldP spid="10259" grpId="0" animBg="1"/>
      <p:bldP spid="10260" grpId="0" animBg="1"/>
      <p:bldP spid="10261" grpId="0" animBg="1"/>
      <p:bldP spid="1026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CC8E6172-072D-4E92-A562-9FB5AD9549AC}" type="slidenum">
              <a:rPr lang="en-US"/>
              <a:pPr>
                <a:defRPr/>
              </a:pPr>
              <a:t>30</a:t>
            </a:fld>
            <a:endParaRPr lang="en-CA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184150"/>
            <a:ext cx="7856538" cy="896938"/>
          </a:xfrm>
        </p:spPr>
        <p:txBody>
          <a:bodyPr/>
          <a:lstStyle/>
          <a:p>
            <a:pPr eaLnBrk="1" hangingPunct="1"/>
            <a:r>
              <a:rPr lang="en-US" sz="3200" dirty="0" smtClean="0"/>
              <a:t>16-5: </a:t>
            </a:r>
            <a:r>
              <a:rPr lang="hu-HU" sz="3200" dirty="0" smtClean="0"/>
              <a:t>kormányzati kiadás növekedése</a:t>
            </a:r>
            <a:endParaRPr lang="en-US" sz="3200" dirty="0" smtClean="0"/>
          </a:p>
        </p:txBody>
      </p:sp>
      <p:pic>
        <p:nvPicPr>
          <p:cNvPr id="14340" name="Picture 5" descr="fig160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00325" y="1128713"/>
            <a:ext cx="4310063" cy="5360987"/>
          </a:xfrm>
          <a:noFill/>
        </p:spPr>
      </p:pic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2971800" y="1743075"/>
            <a:ext cx="7429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000"/>
              <a:t>G nő</a:t>
            </a:r>
            <a:endParaRPr lang="en-US" sz="2000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581275" y="1066800"/>
            <a:ext cx="7048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/>
              <a:t>D</a:t>
            </a:r>
            <a:endParaRPr lang="en-US"/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5600700" y="1704975"/>
            <a:ext cx="26098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sz="1200" b="1"/>
              <a:t>Aggregált keresleti görbék</a:t>
            </a:r>
            <a:endParaRPr lang="en-US" sz="1200" b="1"/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2543175" y="3714750"/>
            <a:ext cx="6286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/>
              <a:t>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054A513A-D6E7-4A02-B9F7-AA189C42D683}" type="slidenum">
              <a:rPr lang="en-US"/>
              <a:pPr>
                <a:defRPr/>
              </a:pPr>
              <a:t>31</a:t>
            </a:fld>
            <a:endParaRPr lang="en-CA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69850"/>
            <a:ext cx="8204200" cy="1143000"/>
          </a:xfrm>
        </p:spPr>
        <p:txBody>
          <a:bodyPr/>
          <a:lstStyle/>
          <a:p>
            <a:pPr eaLnBrk="1" hangingPunct="1"/>
            <a:r>
              <a:rPr lang="en-US" sz="2400" smtClean="0"/>
              <a:t>16-6: </a:t>
            </a:r>
            <a:r>
              <a:rPr lang="hu-HU" sz="2400" smtClean="0"/>
              <a:t>Kibocsátás és devizaárfolyam a vagyoneszközök piacán kialakult egyensúlyi állapot mellett</a:t>
            </a:r>
            <a:endParaRPr lang="en-US" sz="2400" smtClean="0"/>
          </a:p>
        </p:txBody>
      </p:sp>
      <p:pic>
        <p:nvPicPr>
          <p:cNvPr id="18436" name="Picture 5" descr="fig160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55850" y="1136650"/>
            <a:ext cx="4752975" cy="5326063"/>
          </a:xfrm>
          <a:noFill/>
        </p:spPr>
      </p:pic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1054100" y="2279650"/>
            <a:ext cx="1865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Devizapiac</a:t>
            </a:r>
            <a:endParaRPr lang="en-US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1001713" y="4546600"/>
            <a:ext cx="195421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Pénzpiac</a:t>
            </a:r>
            <a:endParaRPr lang="en-US"/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6049963" y="2343150"/>
            <a:ext cx="1941512" cy="915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sz="1800"/>
              <a:t>Külföldi betétek hazai valutában kifejezett hozama</a:t>
            </a:r>
            <a:endParaRPr lang="en-US" sz="1800"/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6037263" y="5222875"/>
            <a:ext cx="11525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5837238" y="4271963"/>
            <a:ext cx="1352550" cy="138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sz="300"/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6024563" y="3470275"/>
            <a:ext cx="18288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sz="1600"/>
              <a:t>Hazai kamatláb, R</a:t>
            </a:r>
            <a:endParaRPr lang="en-US" sz="1600"/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5811838" y="4759325"/>
            <a:ext cx="2155825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sz="1600" b="1"/>
              <a:t>A kibocsátás nő</a:t>
            </a:r>
            <a:endParaRPr lang="en-US" sz="1600" b="1"/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3106738" y="1063625"/>
            <a:ext cx="6508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sz="1800"/>
              <a:t>E</a:t>
            </a:r>
            <a:endParaRPr lang="en-US" sz="1800"/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3143250" y="6124575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sz="1400" b="1"/>
              <a:t>reálpénzkészlet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CB679F84-735C-44FC-951E-C62C8E8352E4}" type="slidenum">
              <a:rPr lang="en-US"/>
              <a:pPr>
                <a:defRPr/>
              </a:pPr>
              <a:t>32</a:t>
            </a:fld>
            <a:endParaRPr lang="en-CA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569913"/>
            <a:ext cx="7856538" cy="6953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sz="3200" smtClean="0"/>
              <a:t>Rövidtávú egyensúly az eszközök piacán</a:t>
            </a:r>
            <a:r>
              <a:rPr lang="en-US" sz="3200" smtClean="0"/>
              <a:t>: </a:t>
            </a:r>
            <a:r>
              <a:rPr lang="hu-HU" sz="3200" smtClean="0"/>
              <a:t>az</a:t>
            </a:r>
            <a:r>
              <a:rPr lang="en-US" sz="3200" smtClean="0"/>
              <a:t> </a:t>
            </a:r>
            <a:r>
              <a:rPr lang="en-US" sz="3200" i="1" smtClean="0"/>
              <a:t>AA</a:t>
            </a:r>
            <a:r>
              <a:rPr lang="en-US" sz="3200" smtClean="0"/>
              <a:t> </a:t>
            </a:r>
            <a:r>
              <a:rPr lang="hu-HU" sz="3200" smtClean="0"/>
              <a:t>görbe</a:t>
            </a:r>
            <a:endParaRPr lang="en-US" sz="3200" smtClean="0"/>
          </a:p>
        </p:txBody>
      </p:sp>
      <p:pic>
        <p:nvPicPr>
          <p:cNvPr id="20484" name="Picture 5" descr="fig16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69950" y="2195513"/>
            <a:ext cx="4927600" cy="4400550"/>
          </a:xfrm>
          <a:noFill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905125" y="1827213"/>
            <a:ext cx="3060700" cy="2986087"/>
            <a:chOff x="2856" y="764"/>
            <a:chExt cx="1928" cy="1905"/>
          </a:xfrm>
        </p:grpSpPr>
        <p:sp>
          <p:nvSpPr>
            <p:cNvPr id="20489" name="Line 7"/>
            <p:cNvSpPr>
              <a:spLocks noChangeShapeType="1"/>
            </p:cNvSpPr>
            <p:nvPr/>
          </p:nvSpPr>
          <p:spPr bwMode="auto">
            <a:xfrm flipH="1">
              <a:off x="2856" y="1415"/>
              <a:ext cx="693" cy="4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0490" name="Text Box 8"/>
            <p:cNvSpPr txBox="1">
              <a:spLocks noChangeArrowheads="1"/>
            </p:cNvSpPr>
            <p:nvPr/>
          </p:nvSpPr>
          <p:spPr bwMode="auto">
            <a:xfrm>
              <a:off x="3536" y="764"/>
              <a:ext cx="1248" cy="6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hu-HU" sz="1400">
                  <a:latin typeface="Arial" charset="0"/>
                </a:rPr>
                <a:t>Egyensúlyi árfolyam a devizapiacon, egyensúlyi kibocsátás a pénzpiacon.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20491" name="Line 9"/>
            <p:cNvSpPr>
              <a:spLocks noChangeShapeType="1"/>
            </p:cNvSpPr>
            <p:nvPr/>
          </p:nvSpPr>
          <p:spPr bwMode="auto">
            <a:xfrm flipH="1">
              <a:off x="3833" y="1489"/>
              <a:ext cx="450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0486" name="Text Box 11"/>
          <p:cNvSpPr txBox="1">
            <a:spLocks noChangeArrowheads="1"/>
          </p:cNvSpPr>
          <p:nvPr/>
        </p:nvSpPr>
        <p:spPr bwMode="auto">
          <a:xfrm>
            <a:off x="788988" y="1666875"/>
            <a:ext cx="1227137" cy="1004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  <a:p>
            <a:pPr algn="l">
              <a:spcBef>
                <a:spcPct val="50000"/>
              </a:spcBef>
            </a:pPr>
            <a:r>
              <a:rPr lang="hu-HU"/>
              <a:t>E</a:t>
            </a:r>
            <a:endParaRPr lang="en-US"/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6800850" y="6113463"/>
            <a:ext cx="8143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  <p:sp>
        <p:nvSpPr>
          <p:cNvPr id="20488" name="Text Box 13"/>
          <p:cNvSpPr txBox="1">
            <a:spLocks noChangeArrowheads="1"/>
          </p:cNvSpPr>
          <p:nvPr/>
        </p:nvSpPr>
        <p:spPr bwMode="auto">
          <a:xfrm>
            <a:off x="6100763" y="2243138"/>
            <a:ext cx="283051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/>
              <a:t>A kibocsátás és az árfolyam közötti inverz kapcsolatot valamint a deviza és pénzpiac egyensúlyát az AA görbével ábrázolhatjuk.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E1C3E7CB-280E-4CEF-9C18-436B38354CA9}" type="slidenum">
              <a:rPr lang="en-US"/>
              <a:pPr>
                <a:defRPr/>
              </a:pPr>
              <a:t>33</a:t>
            </a:fld>
            <a:endParaRPr lang="en-CA"/>
          </a:p>
        </p:txBody>
      </p:sp>
      <p:sp>
        <p:nvSpPr>
          <p:cNvPr id="22531" name="Rectangle 19"/>
          <p:cNvSpPr>
            <a:spLocks noGrp="1" noChangeArrowheads="1"/>
          </p:cNvSpPr>
          <p:nvPr>
            <p:ph idx="1"/>
          </p:nvPr>
        </p:nvSpPr>
        <p:spPr>
          <a:xfrm>
            <a:off x="960438" y="1704975"/>
            <a:ext cx="7835900" cy="4114800"/>
          </a:xfrm>
        </p:spPr>
        <p:txBody>
          <a:bodyPr/>
          <a:lstStyle/>
          <a:p>
            <a:pPr eaLnBrk="1" hangingPunct="1">
              <a:buFont typeface="Times" pitchFamily="18" charset="0"/>
              <a:buNone/>
            </a:pPr>
            <a:r>
              <a:rPr lang="en-US" smtClean="0"/>
              <a:t> </a:t>
            </a:r>
          </a:p>
        </p:txBody>
      </p:sp>
      <p:sp>
        <p:nvSpPr>
          <p:cNvPr id="22532" name="Rectangle 47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eaLnBrk="1" hangingPunct="1">
              <a:spcBef>
                <a:spcPct val="30000"/>
              </a:spcBef>
              <a:buClr>
                <a:srgbClr val="0066CC"/>
              </a:buClr>
              <a:buFont typeface="Times" pitchFamily="18" charset="0"/>
              <a:buNone/>
            </a:pPr>
            <a:r>
              <a:rPr lang="en-US" sz="3200">
                <a:latin typeface="Arial" charset="0"/>
              </a:rPr>
              <a:t>  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552575" y="4819650"/>
            <a:ext cx="6780213" cy="1238250"/>
            <a:chOff x="978" y="3162"/>
            <a:chExt cx="4271" cy="780"/>
          </a:xfrm>
        </p:grpSpPr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3412" y="3162"/>
              <a:ext cx="1837" cy="780"/>
              <a:chOff x="3412" y="3162"/>
              <a:chExt cx="1837" cy="780"/>
            </a:xfrm>
          </p:grpSpPr>
          <p:sp>
            <p:nvSpPr>
              <p:cNvPr id="22596" name="Line 50"/>
              <p:cNvSpPr>
                <a:spLocks noChangeShapeType="1"/>
              </p:cNvSpPr>
              <p:nvPr/>
            </p:nvSpPr>
            <p:spPr bwMode="auto">
              <a:xfrm>
                <a:off x="3414" y="3162"/>
                <a:ext cx="0" cy="26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arrow" w="sm" len="sm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2597" name="Line 51"/>
              <p:cNvSpPr>
                <a:spLocks noChangeShapeType="1"/>
              </p:cNvSpPr>
              <p:nvPr/>
            </p:nvSpPr>
            <p:spPr bwMode="auto">
              <a:xfrm>
                <a:off x="3412" y="3273"/>
                <a:ext cx="530" cy="3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2598" name="Text Box 52"/>
              <p:cNvSpPr txBox="1">
                <a:spLocks noChangeArrowheads="1"/>
              </p:cNvSpPr>
              <p:nvPr/>
            </p:nvSpPr>
            <p:spPr bwMode="auto">
              <a:xfrm>
                <a:off x="3941" y="3530"/>
                <a:ext cx="1308" cy="41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hu-HU" sz="1800">
                    <a:latin typeface="Arial" charset="0"/>
                  </a:rPr>
                  <a:t>Hazai pénzkínálat </a:t>
                </a:r>
              </a:p>
              <a:p>
                <a:pPr algn="l"/>
                <a:r>
                  <a:rPr lang="hu-HU" sz="1800">
                    <a:latin typeface="Arial" charset="0"/>
                  </a:rPr>
                  <a:t>növekedése</a:t>
                </a:r>
                <a:endParaRPr lang="en-US" sz="1800">
                  <a:latin typeface="Arial" charset="0"/>
                </a:endParaRPr>
              </a:p>
            </p:txBody>
          </p:sp>
        </p:grpSp>
        <p:grpSp>
          <p:nvGrpSpPr>
            <p:cNvPr id="4" name="Group 53"/>
            <p:cNvGrpSpPr>
              <a:grpSpLocks/>
            </p:cNvGrpSpPr>
            <p:nvPr/>
          </p:nvGrpSpPr>
          <p:grpSpPr bwMode="auto">
            <a:xfrm>
              <a:off x="978" y="3298"/>
              <a:ext cx="693" cy="404"/>
              <a:chOff x="1023" y="3298"/>
              <a:chExt cx="693" cy="404"/>
            </a:xfrm>
          </p:grpSpPr>
          <p:sp>
            <p:nvSpPr>
              <p:cNvPr id="22594" name="Text Box 54"/>
              <p:cNvSpPr txBox="1">
                <a:spLocks noChangeArrowheads="1"/>
              </p:cNvSpPr>
              <p:nvPr/>
            </p:nvSpPr>
            <p:spPr bwMode="auto">
              <a:xfrm>
                <a:off x="1042" y="3298"/>
                <a:ext cx="674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en-US" sz="1800" b="1" i="1">
                    <a:latin typeface="Arial" charset="0"/>
                  </a:rPr>
                  <a:t>M</a:t>
                </a:r>
                <a:r>
                  <a:rPr lang="en-US" sz="1800" b="1" baseline="30000">
                    <a:latin typeface="Arial" charset="0"/>
                  </a:rPr>
                  <a:t>S</a:t>
                </a:r>
                <a:r>
                  <a:rPr lang="en-US" sz="1800" b="1" baseline="-25000">
                    <a:latin typeface="Arial" charset="0"/>
                  </a:rPr>
                  <a:t>2</a:t>
                </a:r>
              </a:p>
              <a:p>
                <a:pPr algn="l"/>
                <a:r>
                  <a:rPr lang="en-US" sz="1800" b="1" i="1">
                    <a:latin typeface="Arial" charset="0"/>
                  </a:rPr>
                  <a:t> P</a:t>
                </a:r>
                <a:endParaRPr lang="en-US" sz="1800" b="1" u="sng">
                  <a:latin typeface="Arial" charset="0"/>
                </a:endParaRPr>
              </a:p>
            </p:txBody>
          </p:sp>
          <p:sp>
            <p:nvSpPr>
              <p:cNvPr id="22595" name="Line 55"/>
              <p:cNvSpPr>
                <a:spLocks noChangeShapeType="1"/>
              </p:cNvSpPr>
              <p:nvPr/>
            </p:nvSpPr>
            <p:spPr bwMode="auto">
              <a:xfrm>
                <a:off x="1023" y="348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22593" name="Line 56"/>
            <p:cNvSpPr>
              <a:spLocks noChangeShapeType="1"/>
            </p:cNvSpPr>
            <p:nvPr/>
          </p:nvSpPr>
          <p:spPr bwMode="auto">
            <a:xfrm>
              <a:off x="1441" y="3433"/>
              <a:ext cx="2448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3432175" y="3930650"/>
            <a:ext cx="577850" cy="1609725"/>
            <a:chOff x="2162" y="2602"/>
            <a:chExt cx="364" cy="1014"/>
          </a:xfrm>
        </p:grpSpPr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2162" y="2602"/>
              <a:ext cx="364" cy="1014"/>
              <a:chOff x="2162" y="2602"/>
              <a:chExt cx="364" cy="1014"/>
            </a:xfrm>
          </p:grpSpPr>
          <p:sp>
            <p:nvSpPr>
              <p:cNvPr id="22587" name="Line 59"/>
              <p:cNvSpPr>
                <a:spLocks noChangeShapeType="1"/>
              </p:cNvSpPr>
              <p:nvPr/>
            </p:nvSpPr>
            <p:spPr bwMode="auto">
              <a:xfrm>
                <a:off x="2200" y="2602"/>
                <a:ext cx="0" cy="768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2162" y="2638"/>
                <a:ext cx="364" cy="978"/>
                <a:chOff x="2162" y="2638"/>
                <a:chExt cx="364" cy="978"/>
              </a:xfrm>
            </p:grpSpPr>
            <p:sp>
              <p:nvSpPr>
                <p:cNvPr id="22589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170" y="2638"/>
                  <a:ext cx="35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800" b="1" i="1">
                      <a:latin typeface="Arial" charset="0"/>
                    </a:rPr>
                    <a:t>R</a:t>
                  </a:r>
                  <a:r>
                    <a:rPr lang="en-US" sz="1800" b="1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22590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162" y="3385"/>
                  <a:ext cx="19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1800" b="1">
                      <a:latin typeface="Arial" charset="0"/>
                    </a:rPr>
                    <a:t>2</a:t>
                  </a:r>
                </a:p>
              </p:txBody>
            </p:sp>
          </p:grpSp>
        </p:grpSp>
        <p:sp>
          <p:nvSpPr>
            <p:cNvPr id="22586" name="Oval 63"/>
            <p:cNvSpPr>
              <a:spLocks noChangeArrowheads="1"/>
            </p:cNvSpPr>
            <p:nvPr/>
          </p:nvSpPr>
          <p:spPr bwMode="auto">
            <a:xfrm>
              <a:off x="2177" y="3393"/>
              <a:ext cx="52" cy="52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1668463" y="2647950"/>
            <a:ext cx="2189162" cy="368300"/>
            <a:chOff x="1051" y="1794"/>
            <a:chExt cx="1379" cy="232"/>
          </a:xfrm>
        </p:grpSpPr>
        <p:sp>
          <p:nvSpPr>
            <p:cNvPr id="22581" name="Text Box 65"/>
            <p:cNvSpPr txBox="1">
              <a:spLocks noChangeArrowheads="1"/>
            </p:cNvSpPr>
            <p:nvPr/>
          </p:nvSpPr>
          <p:spPr bwMode="auto">
            <a:xfrm>
              <a:off x="1051" y="1795"/>
              <a:ext cx="40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 b="1" i="1">
                  <a:latin typeface="Arial" charset="0"/>
                </a:rPr>
                <a:t>E</a:t>
              </a:r>
              <a:r>
                <a:rPr lang="en-US" sz="1800" b="1" baseline="-25000">
                  <a:latin typeface="Arial" charset="0"/>
                </a:rPr>
                <a:t>2</a:t>
              </a:r>
            </a:p>
          </p:txBody>
        </p:sp>
        <p:sp>
          <p:nvSpPr>
            <p:cNvPr id="22582" name="Oval 66"/>
            <p:cNvSpPr>
              <a:spLocks noChangeArrowheads="1"/>
            </p:cNvSpPr>
            <p:nvPr/>
          </p:nvSpPr>
          <p:spPr bwMode="auto">
            <a:xfrm>
              <a:off x="2174" y="1956"/>
              <a:ext cx="52" cy="52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2583" name="Text Box 67"/>
            <p:cNvSpPr txBox="1">
              <a:spLocks noChangeArrowheads="1"/>
            </p:cNvSpPr>
            <p:nvPr/>
          </p:nvSpPr>
          <p:spPr bwMode="auto">
            <a:xfrm>
              <a:off x="2200" y="1794"/>
              <a:ext cx="23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1">
                  <a:latin typeface="Arial" charset="0"/>
                </a:rPr>
                <a:t>2</a:t>
              </a:r>
              <a:r>
                <a:rPr lang="en-US" sz="1800" b="1">
                  <a:latin typeface="Arial" charset="0"/>
                  <a:cs typeface="Times New Roman" pitchFamily="18" charset="0"/>
                </a:rPr>
                <a:t>'</a:t>
              </a:r>
              <a:endParaRPr lang="en-US" sz="1800" b="1">
                <a:latin typeface="Arial" charset="0"/>
              </a:endParaRPr>
            </a:p>
          </p:txBody>
        </p:sp>
        <p:sp>
          <p:nvSpPr>
            <p:cNvPr id="22584" name="Line 68"/>
            <p:cNvSpPr>
              <a:spLocks noChangeShapeType="1"/>
            </p:cNvSpPr>
            <p:nvPr/>
          </p:nvSpPr>
          <p:spPr bwMode="auto">
            <a:xfrm flipH="1">
              <a:off x="1434" y="1971"/>
              <a:ext cx="765" cy="1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3281363" y="1644650"/>
            <a:ext cx="5221287" cy="2317750"/>
            <a:chOff x="2067" y="1162"/>
            <a:chExt cx="3289" cy="1460"/>
          </a:xfrm>
        </p:grpSpPr>
        <p:sp>
          <p:nvSpPr>
            <p:cNvPr id="22576" name="Line 70"/>
            <p:cNvSpPr>
              <a:spLocks noChangeShapeType="1"/>
            </p:cNvSpPr>
            <p:nvPr/>
          </p:nvSpPr>
          <p:spPr bwMode="auto">
            <a:xfrm>
              <a:off x="2200" y="1518"/>
              <a:ext cx="0" cy="110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0" name="Group 71"/>
            <p:cNvGrpSpPr>
              <a:grpSpLocks/>
            </p:cNvGrpSpPr>
            <p:nvPr/>
          </p:nvGrpSpPr>
          <p:grpSpPr bwMode="auto">
            <a:xfrm>
              <a:off x="2067" y="1162"/>
              <a:ext cx="3289" cy="480"/>
              <a:chOff x="2067" y="1162"/>
              <a:chExt cx="3289" cy="480"/>
            </a:xfrm>
          </p:grpSpPr>
          <p:sp>
            <p:nvSpPr>
              <p:cNvPr id="22578" name="Line 72"/>
              <p:cNvSpPr>
                <a:spLocks noChangeShapeType="1"/>
              </p:cNvSpPr>
              <p:nvPr/>
            </p:nvSpPr>
            <p:spPr bwMode="auto">
              <a:xfrm flipH="1">
                <a:off x="2248" y="1642"/>
                <a:ext cx="19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sm" len="sm"/>
                <a:tailEnd type="arrow" w="med" len="sm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2579" name="Text Box 73"/>
              <p:cNvSpPr txBox="1">
                <a:spLocks noChangeArrowheads="1"/>
              </p:cNvSpPr>
              <p:nvPr/>
            </p:nvSpPr>
            <p:spPr bwMode="auto">
              <a:xfrm>
                <a:off x="2067" y="1162"/>
                <a:ext cx="3289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hu-HU" sz="1400" b="1">
                    <a:latin typeface="Arial" charset="0"/>
                  </a:rPr>
                  <a:t>Hazai valutában elhelyezett betétek hozamának csökkenése</a:t>
                </a:r>
                <a:endParaRPr lang="en-US" sz="1400" b="1">
                  <a:latin typeface="Arial" charset="0"/>
                </a:endParaRPr>
              </a:p>
            </p:txBody>
          </p:sp>
          <p:sp>
            <p:nvSpPr>
              <p:cNvPr id="22580" name="Line 74"/>
              <p:cNvSpPr>
                <a:spLocks noChangeShapeType="1"/>
              </p:cNvSpPr>
              <p:nvPr/>
            </p:nvSpPr>
            <p:spPr bwMode="auto">
              <a:xfrm>
                <a:off x="2350" y="1367"/>
                <a:ext cx="0" cy="2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1344613" y="1463675"/>
            <a:ext cx="8056562" cy="4992688"/>
            <a:chOff x="847" y="1048"/>
            <a:chExt cx="5075" cy="3145"/>
          </a:xfrm>
        </p:grpSpPr>
        <p:grpSp>
          <p:nvGrpSpPr>
            <p:cNvPr id="12" name="Group 76"/>
            <p:cNvGrpSpPr>
              <a:grpSpLocks/>
            </p:cNvGrpSpPr>
            <p:nvPr/>
          </p:nvGrpSpPr>
          <p:grpSpPr bwMode="auto">
            <a:xfrm>
              <a:off x="847" y="1048"/>
              <a:ext cx="5075" cy="3145"/>
              <a:chOff x="847" y="1048"/>
              <a:chExt cx="5075" cy="3145"/>
            </a:xfrm>
          </p:grpSpPr>
          <p:grpSp>
            <p:nvGrpSpPr>
              <p:cNvPr id="13" name="Group 77"/>
              <p:cNvGrpSpPr>
                <a:grpSpLocks/>
              </p:cNvGrpSpPr>
              <p:nvPr/>
            </p:nvGrpSpPr>
            <p:grpSpPr bwMode="auto">
              <a:xfrm>
                <a:off x="1018" y="1940"/>
                <a:ext cx="1747" cy="318"/>
                <a:chOff x="1018" y="1940"/>
                <a:chExt cx="1747" cy="318"/>
              </a:xfrm>
            </p:grpSpPr>
            <p:sp>
              <p:nvSpPr>
                <p:cNvPr id="22571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1441" y="2171"/>
                  <a:ext cx="1056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hu-HU"/>
                </a:p>
              </p:txBody>
            </p:sp>
            <p:grpSp>
              <p:nvGrpSpPr>
                <p:cNvPr id="14" name="Group 79"/>
                <p:cNvGrpSpPr>
                  <a:grpSpLocks/>
                </p:cNvGrpSpPr>
                <p:nvPr/>
              </p:nvGrpSpPr>
              <p:grpSpPr bwMode="auto">
                <a:xfrm>
                  <a:off x="1018" y="1940"/>
                  <a:ext cx="1747" cy="318"/>
                  <a:chOff x="1018" y="2048"/>
                  <a:chExt cx="1747" cy="318"/>
                </a:xfrm>
              </p:grpSpPr>
              <p:sp>
                <p:nvSpPr>
                  <p:cNvPr id="22573" name="Text Box 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18" y="2135"/>
                    <a:ext cx="423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l"/>
                    <a:r>
                      <a:rPr lang="en-US" sz="1800" b="1" i="1">
                        <a:latin typeface="Arial" charset="0"/>
                      </a:rPr>
                      <a:t>E</a:t>
                    </a:r>
                    <a:r>
                      <a:rPr lang="en-US" sz="1800" b="1" baseline="-25000"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22574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465" y="2245"/>
                    <a:ext cx="52" cy="5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2575" name="Text Box 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35" y="2048"/>
                    <a:ext cx="230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/>
                    <a:r>
                      <a:rPr lang="en-US" sz="1800" b="1">
                        <a:latin typeface="Arial" charset="0"/>
                      </a:rPr>
                      <a:t>1</a:t>
                    </a:r>
                    <a:r>
                      <a:rPr lang="en-US" sz="1800" b="1">
                        <a:latin typeface="Arial" charset="0"/>
                        <a:cs typeface="Times New Roman" pitchFamily="18" charset="0"/>
                      </a:rPr>
                      <a:t>'</a:t>
                    </a:r>
                    <a:endParaRPr lang="en-US" sz="1800" b="1">
                      <a:latin typeface="Arial" charset="0"/>
                    </a:endParaRPr>
                  </a:p>
                </p:txBody>
              </p:sp>
            </p:grpSp>
          </p:grpSp>
          <p:grpSp>
            <p:nvGrpSpPr>
              <p:cNvPr id="15" name="Group 83"/>
              <p:cNvGrpSpPr>
                <a:grpSpLocks/>
              </p:cNvGrpSpPr>
              <p:nvPr/>
            </p:nvGrpSpPr>
            <p:grpSpPr bwMode="auto">
              <a:xfrm>
                <a:off x="847" y="1048"/>
                <a:ext cx="5075" cy="3145"/>
                <a:chOff x="847" y="1048"/>
                <a:chExt cx="5075" cy="3145"/>
              </a:xfrm>
            </p:grpSpPr>
            <p:grpSp>
              <p:nvGrpSpPr>
                <p:cNvPr id="16" name="Group 84"/>
                <p:cNvGrpSpPr>
                  <a:grpSpLocks/>
                </p:cNvGrpSpPr>
                <p:nvPr/>
              </p:nvGrpSpPr>
              <p:grpSpPr bwMode="auto">
                <a:xfrm>
                  <a:off x="2497" y="1464"/>
                  <a:ext cx="1612" cy="1173"/>
                  <a:chOff x="2497" y="1464"/>
                  <a:chExt cx="1612" cy="1173"/>
                </a:xfrm>
              </p:grpSpPr>
              <p:sp>
                <p:nvSpPr>
                  <p:cNvPr id="22569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2497" y="1533"/>
                    <a:ext cx="0" cy="1104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  <p:sp>
                <p:nvSpPr>
                  <p:cNvPr id="22570" name="Text Box 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97" y="1464"/>
                    <a:ext cx="1612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/>
                    <a:r>
                      <a:rPr lang="hu-HU" sz="1800" b="1">
                        <a:solidFill>
                          <a:srgbClr val="FF0000"/>
                        </a:solidFill>
                        <a:latin typeface="Arial" charset="0"/>
                      </a:rPr>
                      <a:t>Hazai betétek hozama</a:t>
                    </a:r>
                    <a:endParaRPr lang="en-US" sz="1800" b="1">
                      <a:solidFill>
                        <a:srgbClr val="333399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7" name="Group 87"/>
                <p:cNvGrpSpPr>
                  <a:grpSpLocks/>
                </p:cNvGrpSpPr>
                <p:nvPr/>
              </p:nvGrpSpPr>
              <p:grpSpPr bwMode="auto">
                <a:xfrm>
                  <a:off x="1925" y="1534"/>
                  <a:ext cx="2902" cy="1055"/>
                  <a:chOff x="1925" y="1534"/>
                  <a:chExt cx="2902" cy="1055"/>
                </a:xfrm>
              </p:grpSpPr>
              <p:sp>
                <p:nvSpPr>
                  <p:cNvPr id="22567" name="Arc 88"/>
                  <p:cNvSpPr>
                    <a:spLocks/>
                  </p:cNvSpPr>
                  <p:nvPr/>
                </p:nvSpPr>
                <p:spPr bwMode="auto">
                  <a:xfrm rot="-10522679">
                    <a:off x="1925" y="1534"/>
                    <a:ext cx="1675" cy="864"/>
                  </a:xfrm>
                  <a:custGeom>
                    <a:avLst/>
                    <a:gdLst>
                      <a:gd name="T0" fmla="*/ 0 w 21538"/>
                      <a:gd name="T1" fmla="*/ 0 h 21600"/>
                      <a:gd name="T2" fmla="*/ 1675 w 21538"/>
                      <a:gd name="T3" fmla="*/ 798 h 21600"/>
                      <a:gd name="T4" fmla="*/ 0 w 21538"/>
                      <a:gd name="T5" fmla="*/ 86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538" h="21600" fill="none" extrusionOk="0">
                        <a:moveTo>
                          <a:pt x="-1" y="0"/>
                        </a:moveTo>
                        <a:cubicBezTo>
                          <a:pt x="11293" y="0"/>
                          <a:pt x="20681" y="8700"/>
                          <a:pt x="21537" y="19962"/>
                        </a:cubicBezTo>
                      </a:path>
                      <a:path w="21538" h="21600" stroke="0" extrusionOk="0">
                        <a:moveTo>
                          <a:pt x="-1" y="0"/>
                        </a:moveTo>
                        <a:cubicBezTo>
                          <a:pt x="11293" y="0"/>
                          <a:pt x="20681" y="8700"/>
                          <a:pt x="21537" y="19962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2568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91" y="2012"/>
                    <a:ext cx="1236" cy="57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/>
                    <a:endParaRPr lang="hu-HU" sz="1800" b="1">
                      <a:solidFill>
                        <a:srgbClr val="FF0000"/>
                      </a:solidFill>
                      <a:latin typeface="Arial" charset="0"/>
                    </a:endParaRPr>
                  </a:p>
                  <a:p>
                    <a:pPr algn="l"/>
                    <a:r>
                      <a:rPr lang="hu-HU" sz="1800" b="1">
                        <a:solidFill>
                          <a:srgbClr val="FF0000"/>
                        </a:solidFill>
                        <a:latin typeface="Arial" charset="0"/>
                      </a:rPr>
                      <a:t>Külföldi betétek </a:t>
                    </a:r>
                  </a:p>
                  <a:p>
                    <a:pPr algn="l"/>
                    <a:r>
                      <a:rPr lang="hu-HU" sz="1800" b="1">
                        <a:solidFill>
                          <a:srgbClr val="FF0000"/>
                        </a:solidFill>
                        <a:latin typeface="Arial" charset="0"/>
                      </a:rPr>
                      <a:t>várt hozama</a:t>
                    </a:r>
                    <a:endParaRPr lang="en-US" sz="1800" b="1">
                      <a:solidFill>
                        <a:srgbClr val="333399"/>
                      </a:solidFill>
                      <a:latin typeface="Arial" charset="0"/>
                    </a:endParaRPr>
                  </a:p>
                </p:txBody>
              </p:sp>
            </p:grpSp>
            <p:grpSp>
              <p:nvGrpSpPr>
                <p:cNvPr id="18" name="Group 90"/>
                <p:cNvGrpSpPr>
                  <a:grpSpLocks/>
                </p:cNvGrpSpPr>
                <p:nvPr/>
              </p:nvGrpSpPr>
              <p:grpSpPr bwMode="auto">
                <a:xfrm>
                  <a:off x="2017" y="2708"/>
                  <a:ext cx="2303" cy="1033"/>
                  <a:chOff x="2017" y="2816"/>
                  <a:chExt cx="2303" cy="1033"/>
                </a:xfrm>
              </p:grpSpPr>
              <p:sp>
                <p:nvSpPr>
                  <p:cNvPr id="22565" name="Arc 91"/>
                  <p:cNvSpPr>
                    <a:spLocks/>
                  </p:cNvSpPr>
                  <p:nvPr/>
                </p:nvSpPr>
                <p:spPr bwMode="auto">
                  <a:xfrm rot="10522679" flipV="1">
                    <a:off x="2017" y="2985"/>
                    <a:ext cx="1680" cy="86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680 w 21600"/>
                      <a:gd name="T3" fmla="*/ 864 h 21600"/>
                      <a:gd name="T4" fmla="*/ 0 w 21600"/>
                      <a:gd name="T5" fmla="*/ 86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333399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hu-HU"/>
                  </a:p>
                </p:txBody>
              </p:sp>
              <p:sp>
                <p:nvSpPr>
                  <p:cNvPr id="22566" name="Text Box 9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87" y="2816"/>
                    <a:ext cx="633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/>
                    <a:r>
                      <a:rPr lang="en-US" sz="1800" b="1" i="1">
                        <a:solidFill>
                          <a:srgbClr val="333399"/>
                        </a:solidFill>
                        <a:latin typeface="Arial" charset="0"/>
                      </a:rPr>
                      <a:t>L</a:t>
                    </a:r>
                    <a:r>
                      <a:rPr lang="en-US" sz="1800" b="1">
                        <a:solidFill>
                          <a:srgbClr val="333399"/>
                        </a:solidFill>
                        <a:latin typeface="Arial" charset="0"/>
                      </a:rPr>
                      <a:t>(</a:t>
                    </a:r>
                    <a:r>
                      <a:rPr lang="en-US" sz="1800" b="1" i="1">
                        <a:solidFill>
                          <a:srgbClr val="333399"/>
                        </a:solidFill>
                        <a:latin typeface="Arial" charset="0"/>
                      </a:rPr>
                      <a:t>R</a:t>
                    </a:r>
                    <a:r>
                      <a:rPr lang="en-US" sz="1800" b="1">
                        <a:solidFill>
                          <a:srgbClr val="333399"/>
                        </a:solidFill>
                        <a:latin typeface="Arial" charset="0"/>
                      </a:rPr>
                      <a:t>, </a:t>
                    </a:r>
                    <a:r>
                      <a:rPr lang="en-US" sz="1800" b="1" i="1">
                        <a:solidFill>
                          <a:srgbClr val="333399"/>
                        </a:solidFill>
                        <a:latin typeface="Arial" charset="0"/>
                      </a:rPr>
                      <a:t>Y</a:t>
                    </a:r>
                    <a:r>
                      <a:rPr lang="en-US" sz="1800" b="1" baseline="-25000">
                        <a:solidFill>
                          <a:srgbClr val="333399"/>
                        </a:solidFill>
                        <a:latin typeface="Arial" charset="0"/>
                      </a:rPr>
                      <a:t>1</a:t>
                    </a:r>
                    <a:r>
                      <a:rPr lang="en-US" sz="1800" b="1">
                        <a:solidFill>
                          <a:srgbClr val="333399"/>
                        </a:solidFill>
                        <a:latin typeface="Arial" charset="0"/>
                      </a:rPr>
                      <a:t>)</a:t>
                    </a:r>
                  </a:p>
                </p:txBody>
              </p:sp>
            </p:grpSp>
            <p:grpSp>
              <p:nvGrpSpPr>
                <p:cNvPr id="19" name="Group 93"/>
                <p:cNvGrpSpPr>
                  <a:grpSpLocks/>
                </p:cNvGrpSpPr>
                <p:nvPr/>
              </p:nvGrpSpPr>
              <p:grpSpPr bwMode="auto">
                <a:xfrm>
                  <a:off x="847" y="1048"/>
                  <a:ext cx="5075" cy="3145"/>
                  <a:chOff x="847" y="1048"/>
                  <a:chExt cx="5075" cy="3145"/>
                </a:xfrm>
              </p:grpSpPr>
              <p:sp>
                <p:nvSpPr>
                  <p:cNvPr id="22560" name="Text Box 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1" y="3789"/>
                    <a:ext cx="1229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l"/>
                    <a:r>
                      <a:rPr lang="hu-HU" sz="1800" b="1">
                        <a:latin typeface="Arial" charset="0"/>
                      </a:rPr>
                      <a:t>Hazai reálpénzkészlet</a:t>
                    </a:r>
                    <a:endParaRPr lang="en-US" sz="1800" b="1">
                      <a:latin typeface="Arial" charset="0"/>
                    </a:endParaRPr>
                  </a:p>
                </p:txBody>
              </p:sp>
              <p:sp>
                <p:nvSpPr>
                  <p:cNvPr id="22561" name="Text Box 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35" y="2265"/>
                    <a:ext cx="1087" cy="577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l"/>
                    <a:endParaRPr lang="hu-HU" sz="1800" b="1">
                      <a:latin typeface="Arial" charset="0"/>
                    </a:endParaRPr>
                  </a:p>
                  <a:p>
                    <a:pPr algn="l"/>
                    <a:r>
                      <a:rPr lang="hu-HU" sz="1800" b="1">
                        <a:latin typeface="Arial" charset="0"/>
                      </a:rPr>
                      <a:t>Hazai hozam</a:t>
                    </a:r>
                    <a:r>
                      <a:rPr lang="en-US" sz="1800" b="1">
                        <a:latin typeface="Arial" charset="0"/>
                      </a:rPr>
                      <a:t>,  </a:t>
                    </a:r>
                    <a:r>
                      <a:rPr lang="hu-HU" sz="1800" b="1">
                        <a:latin typeface="Arial" charset="0"/>
                      </a:rPr>
                      <a:t>kamatláb</a:t>
                    </a:r>
                    <a:endParaRPr lang="en-US" sz="1800" b="1">
                      <a:latin typeface="Arial" charset="0"/>
                    </a:endParaRPr>
                  </a:p>
                </p:txBody>
              </p:sp>
              <p:sp>
                <p:nvSpPr>
                  <p:cNvPr id="22562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1441" y="1485"/>
                    <a:ext cx="0" cy="2304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triangle" w="sm" len="sm"/>
                    <a:tailEnd type="triangle" w="sm" len="sm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  <p:sp>
                <p:nvSpPr>
                  <p:cNvPr id="2256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1441" y="2637"/>
                    <a:ext cx="3455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  <p:sp>
                <p:nvSpPr>
                  <p:cNvPr id="22564" name="Text 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7" y="1048"/>
                    <a:ext cx="858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l"/>
                    <a:r>
                      <a:rPr lang="hu-HU" sz="1800" b="1">
                        <a:latin typeface="Arial" charset="0"/>
                      </a:rPr>
                      <a:t>Árfolyam,</a:t>
                    </a:r>
                  </a:p>
                  <a:p>
                    <a:pPr algn="ctr"/>
                    <a:r>
                      <a:rPr lang="hu-HU" sz="1800" b="1">
                        <a:latin typeface="Arial" charset="0"/>
                      </a:rPr>
                      <a:t>E</a:t>
                    </a:r>
                    <a:endParaRPr lang="en-US" sz="1800" b="1" i="1">
                      <a:latin typeface="Arial" charset="0"/>
                    </a:endParaRPr>
                  </a:p>
                </p:txBody>
              </p:sp>
            </p:grpSp>
            <p:grpSp>
              <p:nvGrpSpPr>
                <p:cNvPr id="20" name="Group 99"/>
                <p:cNvGrpSpPr>
                  <a:grpSpLocks/>
                </p:cNvGrpSpPr>
                <p:nvPr/>
              </p:nvGrpSpPr>
              <p:grpSpPr bwMode="auto">
                <a:xfrm>
                  <a:off x="2449" y="2637"/>
                  <a:ext cx="479" cy="767"/>
                  <a:chOff x="2449" y="2745"/>
                  <a:chExt cx="479" cy="767"/>
                </a:xfrm>
              </p:grpSpPr>
              <p:sp>
                <p:nvSpPr>
                  <p:cNvPr id="22554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2497" y="2745"/>
                    <a:ext cx="0" cy="528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  <p:grpSp>
                <p:nvGrpSpPr>
                  <p:cNvPr id="21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2449" y="2745"/>
                    <a:ext cx="479" cy="767"/>
                    <a:chOff x="2449" y="2745"/>
                    <a:chExt cx="479" cy="767"/>
                  </a:xfrm>
                </p:grpSpPr>
                <p:sp>
                  <p:nvSpPr>
                    <p:cNvPr id="22556" name="Text Box 10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97" y="2745"/>
                      <a:ext cx="431" cy="231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l"/>
                      <a:r>
                        <a:rPr lang="en-US" sz="1800" b="1" i="1">
                          <a:latin typeface="Arial" charset="0"/>
                        </a:rPr>
                        <a:t>R</a:t>
                      </a:r>
                      <a:r>
                        <a:rPr lang="en-US" sz="1800" b="1" baseline="-25000">
                          <a:latin typeface="Arial" charset="0"/>
                        </a:rPr>
                        <a:t>1</a:t>
                      </a:r>
                    </a:p>
                  </p:txBody>
                </p:sp>
                <p:grpSp>
                  <p:nvGrpSpPr>
                    <p:cNvPr id="22" name="Group 10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49" y="3241"/>
                      <a:ext cx="196" cy="271"/>
                      <a:chOff x="2449" y="3241"/>
                      <a:chExt cx="196" cy="271"/>
                    </a:xfrm>
                  </p:grpSpPr>
                  <p:sp>
                    <p:nvSpPr>
                      <p:cNvPr id="22558" name="Oval 1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65" y="3241"/>
                        <a:ext cx="52" cy="52"/>
                      </a:xfrm>
                      <a:prstGeom prst="ellipse">
                        <a:avLst/>
                      </a:prstGeom>
                      <a:solidFill>
                        <a:srgbClr val="333399"/>
                      </a:solidFill>
                      <a:ln w="12700">
                        <a:solidFill>
                          <a:srgbClr val="333399"/>
                        </a:solidFill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hu-HU"/>
                      </a:p>
                    </p:txBody>
                  </p:sp>
                  <p:sp>
                    <p:nvSpPr>
                      <p:cNvPr id="22559" name="Text Box 10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449" y="3281"/>
                        <a:ext cx="196" cy="231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l"/>
                        <a:r>
                          <a:rPr lang="en-US" sz="1800" b="1">
                            <a:latin typeface="Arial" charset="0"/>
                          </a:rPr>
                          <a:t>1</a:t>
                        </a:r>
                      </a:p>
                    </p:txBody>
                  </p:sp>
                </p:grpSp>
              </p:grpSp>
            </p:grpSp>
            <p:grpSp>
              <p:nvGrpSpPr>
                <p:cNvPr id="23" name="Group 106"/>
                <p:cNvGrpSpPr>
                  <a:grpSpLocks/>
                </p:cNvGrpSpPr>
                <p:nvPr/>
              </p:nvGrpSpPr>
              <p:grpSpPr bwMode="auto">
                <a:xfrm>
                  <a:off x="973" y="2944"/>
                  <a:ext cx="4706" cy="504"/>
                  <a:chOff x="973" y="2944"/>
                  <a:chExt cx="4706" cy="504"/>
                </a:xfrm>
              </p:grpSpPr>
              <p:sp>
                <p:nvSpPr>
                  <p:cNvPr id="22549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1441" y="3165"/>
                    <a:ext cx="244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333399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hu-HU"/>
                  </a:p>
                </p:txBody>
              </p:sp>
              <p:sp>
                <p:nvSpPr>
                  <p:cNvPr id="22550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56" y="3044"/>
                    <a:ext cx="1823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l"/>
                    <a:r>
                      <a:rPr lang="hu-HU" sz="1800" b="1">
                        <a:solidFill>
                          <a:srgbClr val="333399"/>
                        </a:solidFill>
                        <a:latin typeface="Arial" charset="0"/>
                      </a:rPr>
                      <a:t>Hazai </a:t>
                    </a:r>
                  </a:p>
                  <a:p>
                    <a:pPr algn="l"/>
                    <a:r>
                      <a:rPr lang="hu-HU" sz="1800" b="1">
                        <a:solidFill>
                          <a:srgbClr val="333399"/>
                        </a:solidFill>
                        <a:latin typeface="Arial" charset="0"/>
                      </a:rPr>
                      <a:t>reálpénzkínálat</a:t>
                    </a:r>
                    <a:endParaRPr lang="en-US" sz="1800" b="1">
                      <a:solidFill>
                        <a:srgbClr val="333399"/>
                      </a:solidFill>
                      <a:latin typeface="Arial" charset="0"/>
                    </a:endParaRPr>
                  </a:p>
                </p:txBody>
              </p:sp>
              <p:grpSp>
                <p:nvGrpSpPr>
                  <p:cNvPr id="24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973" y="2944"/>
                    <a:ext cx="674" cy="404"/>
                    <a:chOff x="864" y="2880"/>
                    <a:chExt cx="674" cy="404"/>
                  </a:xfrm>
                </p:grpSpPr>
                <p:sp>
                  <p:nvSpPr>
                    <p:cNvPr id="22552" name="Text Box 1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674" cy="404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l"/>
                      <a:r>
                        <a:rPr lang="en-US" sz="1800" b="1" i="1">
                          <a:latin typeface="Arial" charset="0"/>
                        </a:rPr>
                        <a:t>M</a:t>
                      </a:r>
                      <a:r>
                        <a:rPr lang="en-US" sz="1800" b="1" i="1" baseline="30000">
                          <a:latin typeface="Arial" charset="0"/>
                        </a:rPr>
                        <a:t>S</a:t>
                      </a:r>
                      <a:r>
                        <a:rPr lang="en-US" sz="1800" b="1" i="1" baseline="-25000">
                          <a:latin typeface="Arial" charset="0"/>
                        </a:rPr>
                        <a:t>1</a:t>
                      </a:r>
                      <a:endParaRPr lang="en-US" sz="1800" b="1" baseline="-25000">
                        <a:latin typeface="Arial" charset="0"/>
                      </a:endParaRPr>
                    </a:p>
                    <a:p>
                      <a:pPr algn="l"/>
                      <a:r>
                        <a:rPr lang="en-US" sz="1800" b="1" i="1">
                          <a:latin typeface="Arial" charset="0"/>
                        </a:rPr>
                        <a:t> P</a:t>
                      </a:r>
                      <a:endParaRPr lang="en-US" sz="1800" b="1" u="sng">
                        <a:latin typeface="Arial" charset="0"/>
                      </a:endParaRPr>
                    </a:p>
                  </p:txBody>
                </p:sp>
                <p:sp>
                  <p:nvSpPr>
                    <p:cNvPr id="22553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44" y="3097"/>
                      <a:ext cx="28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hu-HU"/>
                    </a:p>
                  </p:txBody>
                </p:sp>
              </p:grpSp>
            </p:grpSp>
          </p:grpSp>
        </p:grpSp>
        <p:sp>
          <p:nvSpPr>
            <p:cNvPr id="22540" name="Text Box 112"/>
            <p:cNvSpPr txBox="1">
              <a:spLocks noChangeArrowheads="1"/>
            </p:cNvSpPr>
            <p:nvPr/>
          </p:nvSpPr>
          <p:spPr bwMode="auto">
            <a:xfrm>
              <a:off x="1205" y="254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1">
                  <a:latin typeface="Arial" charset="0"/>
                </a:rPr>
                <a:t>0</a:t>
              </a:r>
            </a:p>
          </p:txBody>
        </p:sp>
      </p:grpSp>
      <p:sp>
        <p:nvSpPr>
          <p:cNvPr id="22538" name="Rectangle 11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smtClean="0"/>
              <a:t>AA görbe eltolódása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62CA000D-48A6-40A8-AABD-304AA70226E5}" type="slidenum">
              <a:rPr lang="en-US"/>
              <a:pPr>
                <a:defRPr/>
              </a:pPr>
              <a:t>34</a:t>
            </a:fld>
            <a:endParaRPr lang="en-CA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AA görbe eltolódása</a:t>
            </a:r>
            <a:endParaRPr lang="en-US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" pitchFamily="18" charset="0"/>
              <a:buNone/>
            </a:pPr>
            <a:r>
              <a:rPr lang="en-US" smtClean="0"/>
              <a:t>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98650" y="1600200"/>
            <a:ext cx="6299200" cy="4481513"/>
            <a:chOff x="908" y="1200"/>
            <a:chExt cx="3968" cy="2823"/>
          </a:xfrm>
        </p:grpSpPr>
        <p:sp>
          <p:nvSpPr>
            <p:cNvPr id="23576" name="Text Box 6"/>
            <p:cNvSpPr txBox="1">
              <a:spLocks noChangeArrowheads="1"/>
            </p:cNvSpPr>
            <p:nvPr/>
          </p:nvSpPr>
          <p:spPr bwMode="auto">
            <a:xfrm>
              <a:off x="2880" y="3792"/>
              <a:ext cx="19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b="1">
                  <a:solidFill>
                    <a:schemeClr val="tx2"/>
                  </a:solidFill>
                  <a:latin typeface="Arial" charset="0"/>
                </a:rPr>
                <a:t>	         </a:t>
              </a:r>
              <a:r>
                <a:rPr lang="hu-HU" sz="1800" b="1">
                  <a:solidFill>
                    <a:schemeClr val="tx2"/>
                  </a:solidFill>
                  <a:latin typeface="Arial" charset="0"/>
                </a:rPr>
                <a:t>Kibocsátás</a:t>
              </a:r>
              <a:r>
                <a:rPr lang="en-US" sz="1800" b="1">
                  <a:solidFill>
                    <a:schemeClr val="tx2"/>
                  </a:solidFill>
                  <a:latin typeface="Arial" charset="0"/>
                </a:rPr>
                <a:t>, </a:t>
              </a:r>
              <a:r>
                <a:rPr lang="en-US" sz="1800" b="1" i="1">
                  <a:solidFill>
                    <a:schemeClr val="tx2"/>
                  </a:solidFill>
                  <a:latin typeface="Arial" charset="0"/>
                </a:rPr>
                <a:t>Y</a:t>
              </a:r>
              <a:endParaRPr lang="en-US" sz="1800" b="1" i="1">
                <a:latin typeface="Arial" charset="0"/>
              </a:endParaRPr>
            </a:p>
          </p:txBody>
        </p:sp>
        <p:sp>
          <p:nvSpPr>
            <p:cNvPr id="23577" name="Line 7"/>
            <p:cNvSpPr>
              <a:spLocks noChangeShapeType="1"/>
            </p:cNvSpPr>
            <p:nvPr/>
          </p:nvSpPr>
          <p:spPr bwMode="auto">
            <a:xfrm>
              <a:off x="1344" y="1584"/>
              <a:ext cx="0" cy="216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8" name="Line 8"/>
            <p:cNvSpPr>
              <a:spLocks noChangeShapeType="1"/>
            </p:cNvSpPr>
            <p:nvPr/>
          </p:nvSpPr>
          <p:spPr bwMode="auto">
            <a:xfrm flipH="1" flipV="1">
              <a:off x="1344" y="3744"/>
              <a:ext cx="331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579" name="Text Box 9"/>
            <p:cNvSpPr txBox="1">
              <a:spLocks noChangeArrowheads="1"/>
            </p:cNvSpPr>
            <p:nvPr/>
          </p:nvSpPr>
          <p:spPr bwMode="auto">
            <a:xfrm>
              <a:off x="908" y="1200"/>
              <a:ext cx="82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hu-HU" sz="1800" b="1">
                  <a:solidFill>
                    <a:schemeClr val="tx2"/>
                  </a:solidFill>
                  <a:latin typeface="Arial" charset="0"/>
                </a:rPr>
                <a:t>Árfolyam,</a:t>
              </a:r>
            </a:p>
            <a:p>
              <a:pPr algn="ctr"/>
              <a:r>
                <a:rPr lang="en-US" sz="1800" b="1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en-US" sz="1800" b="1" i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581400" y="2590800"/>
            <a:ext cx="3943350" cy="2424113"/>
            <a:chOff x="1968" y="1824"/>
            <a:chExt cx="2484" cy="1527"/>
          </a:xfrm>
        </p:grpSpPr>
        <p:sp>
          <p:nvSpPr>
            <p:cNvPr id="23574" name="Freeform 11"/>
            <p:cNvSpPr>
              <a:spLocks/>
            </p:cNvSpPr>
            <p:nvPr/>
          </p:nvSpPr>
          <p:spPr bwMode="auto">
            <a:xfrm>
              <a:off x="1968" y="1824"/>
              <a:ext cx="2112" cy="1392"/>
            </a:xfrm>
            <a:custGeom>
              <a:avLst/>
              <a:gdLst>
                <a:gd name="T0" fmla="*/ 0 w 2112"/>
                <a:gd name="T1" fmla="*/ 0 h 1392"/>
                <a:gd name="T2" fmla="*/ 1200 w 2112"/>
                <a:gd name="T3" fmla="*/ 1008 h 1392"/>
                <a:gd name="T4" fmla="*/ 2112 w 2112"/>
                <a:gd name="T5" fmla="*/ 1392 h 13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2" h="1392">
                  <a:moveTo>
                    <a:pt x="0" y="0"/>
                  </a:moveTo>
                  <a:cubicBezTo>
                    <a:pt x="424" y="388"/>
                    <a:pt x="848" y="776"/>
                    <a:pt x="1200" y="1008"/>
                  </a:cubicBezTo>
                  <a:cubicBezTo>
                    <a:pt x="1552" y="1240"/>
                    <a:pt x="1832" y="1316"/>
                    <a:pt x="2112" y="1392"/>
                  </a:cubicBezTo>
                </a:path>
              </a:pathLst>
            </a:custGeom>
            <a:noFill/>
            <a:ln w="38100" cmpd="sng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5" name="Text Box 12"/>
            <p:cNvSpPr txBox="1">
              <a:spLocks noChangeArrowheads="1"/>
            </p:cNvSpPr>
            <p:nvPr/>
          </p:nvSpPr>
          <p:spPr bwMode="auto">
            <a:xfrm>
              <a:off x="4128" y="3120"/>
              <a:ext cx="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 b="1" i="1">
                  <a:solidFill>
                    <a:srgbClr val="333399"/>
                  </a:solidFill>
                  <a:latin typeface="Arial" charset="0"/>
                </a:rPr>
                <a:t>AA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114800" y="3276600"/>
            <a:ext cx="420688" cy="2805113"/>
            <a:chOff x="2304" y="2256"/>
            <a:chExt cx="265" cy="1767"/>
          </a:xfrm>
        </p:grpSpPr>
        <p:sp>
          <p:nvSpPr>
            <p:cNvPr id="23572" name="Line 14"/>
            <p:cNvSpPr>
              <a:spLocks noChangeShapeType="1"/>
            </p:cNvSpPr>
            <p:nvPr/>
          </p:nvSpPr>
          <p:spPr bwMode="auto">
            <a:xfrm>
              <a:off x="2448" y="2256"/>
              <a:ext cx="0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3" name="Text Box 15"/>
            <p:cNvSpPr txBox="1">
              <a:spLocks noChangeArrowheads="1"/>
            </p:cNvSpPr>
            <p:nvPr/>
          </p:nvSpPr>
          <p:spPr bwMode="auto">
            <a:xfrm>
              <a:off x="2304" y="3792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 b="1" i="1">
                  <a:latin typeface="Arial" charset="0"/>
                </a:rPr>
                <a:t>Y</a:t>
              </a:r>
              <a:r>
                <a:rPr lang="en-US" sz="1800" b="1" baseline="-25000">
                  <a:latin typeface="Arial" charset="0"/>
                </a:rPr>
                <a:t>1</a:t>
              </a:r>
              <a:endParaRPr lang="en-US" sz="1800" b="1" i="1" baseline="-25000">
                <a:latin typeface="Arial" charset="0"/>
              </a:endParaRPr>
            </a:p>
          </p:txBody>
        </p:sp>
      </p:grpSp>
      <p:sp>
        <p:nvSpPr>
          <p:cNvPr id="23560" name="Oval 17"/>
          <p:cNvSpPr>
            <a:spLocks noChangeArrowheads="1"/>
          </p:cNvSpPr>
          <p:nvPr/>
        </p:nvSpPr>
        <p:spPr bwMode="auto">
          <a:xfrm>
            <a:off x="4305300" y="3232150"/>
            <a:ext cx="82550" cy="8255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522913" y="4343400"/>
            <a:ext cx="420687" cy="1738313"/>
            <a:chOff x="3191" y="2928"/>
            <a:chExt cx="265" cy="1095"/>
          </a:xfrm>
        </p:grpSpPr>
        <p:sp>
          <p:nvSpPr>
            <p:cNvPr id="23570" name="Line 20"/>
            <p:cNvSpPr>
              <a:spLocks noChangeShapeType="1"/>
            </p:cNvSpPr>
            <p:nvPr/>
          </p:nvSpPr>
          <p:spPr bwMode="auto">
            <a:xfrm>
              <a:off x="3312" y="2928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71" name="Text Box 21"/>
            <p:cNvSpPr txBox="1">
              <a:spLocks noChangeArrowheads="1"/>
            </p:cNvSpPr>
            <p:nvPr/>
          </p:nvSpPr>
          <p:spPr bwMode="auto">
            <a:xfrm>
              <a:off x="3191" y="3792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 b="1" i="1">
                  <a:latin typeface="Arial" charset="0"/>
                </a:rPr>
                <a:t>Y</a:t>
              </a:r>
              <a:r>
                <a:rPr lang="en-US" sz="1800" b="1" baseline="-25000">
                  <a:latin typeface="Arial" charset="0"/>
                </a:rPr>
                <a:t>2</a:t>
              </a:r>
              <a:endParaRPr lang="en-US" sz="1800" b="1" i="1" baseline="-25000">
                <a:latin typeface="Arial" charset="0"/>
              </a:endParaRPr>
            </a:p>
          </p:txBody>
        </p:sp>
      </p:grpSp>
      <p:sp>
        <p:nvSpPr>
          <p:cNvPr id="23562" name="Oval 23"/>
          <p:cNvSpPr>
            <a:spLocks noChangeArrowheads="1"/>
          </p:cNvSpPr>
          <p:nvPr/>
        </p:nvSpPr>
        <p:spPr bwMode="auto">
          <a:xfrm>
            <a:off x="5675313" y="4292600"/>
            <a:ext cx="82550" cy="82550"/>
          </a:xfrm>
          <a:prstGeom prst="ellipse">
            <a:avLst/>
          </a:prstGeom>
          <a:solidFill>
            <a:srgbClr val="333399"/>
          </a:solidFill>
          <a:ln w="9525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79225" name="Line 25"/>
          <p:cNvSpPr>
            <a:spLocks noChangeShapeType="1"/>
          </p:cNvSpPr>
          <p:nvPr/>
        </p:nvSpPr>
        <p:spPr bwMode="auto">
          <a:xfrm flipV="1">
            <a:off x="4346575" y="2684463"/>
            <a:ext cx="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79226" name="Line 26"/>
          <p:cNvSpPr>
            <a:spLocks noChangeShapeType="1"/>
          </p:cNvSpPr>
          <p:nvPr/>
        </p:nvSpPr>
        <p:spPr bwMode="auto">
          <a:xfrm>
            <a:off x="4346575" y="3279775"/>
            <a:ext cx="63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79227" name="Line 27"/>
          <p:cNvSpPr>
            <a:spLocks noChangeShapeType="1"/>
          </p:cNvSpPr>
          <p:nvPr/>
        </p:nvSpPr>
        <p:spPr bwMode="auto">
          <a:xfrm flipV="1">
            <a:off x="5705475" y="3743325"/>
            <a:ext cx="0" cy="595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79228" name="Line 28"/>
          <p:cNvSpPr>
            <a:spLocks noChangeShapeType="1"/>
          </p:cNvSpPr>
          <p:nvPr/>
        </p:nvSpPr>
        <p:spPr bwMode="auto">
          <a:xfrm flipV="1">
            <a:off x="5705475" y="4338638"/>
            <a:ext cx="1147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797300" y="2120900"/>
            <a:ext cx="4006850" cy="2424113"/>
            <a:chOff x="1968" y="1824"/>
            <a:chExt cx="2524" cy="1527"/>
          </a:xfrm>
        </p:grpSpPr>
        <p:sp>
          <p:nvSpPr>
            <p:cNvPr id="23568" name="Freeform 30"/>
            <p:cNvSpPr>
              <a:spLocks/>
            </p:cNvSpPr>
            <p:nvPr/>
          </p:nvSpPr>
          <p:spPr bwMode="auto">
            <a:xfrm>
              <a:off x="1968" y="1824"/>
              <a:ext cx="2112" cy="1392"/>
            </a:xfrm>
            <a:custGeom>
              <a:avLst/>
              <a:gdLst>
                <a:gd name="T0" fmla="*/ 0 w 2112"/>
                <a:gd name="T1" fmla="*/ 0 h 1392"/>
                <a:gd name="T2" fmla="*/ 1200 w 2112"/>
                <a:gd name="T3" fmla="*/ 1008 h 1392"/>
                <a:gd name="T4" fmla="*/ 2112 w 2112"/>
                <a:gd name="T5" fmla="*/ 1392 h 13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2" h="1392">
                  <a:moveTo>
                    <a:pt x="0" y="0"/>
                  </a:moveTo>
                  <a:cubicBezTo>
                    <a:pt x="424" y="388"/>
                    <a:pt x="848" y="776"/>
                    <a:pt x="1200" y="1008"/>
                  </a:cubicBezTo>
                  <a:cubicBezTo>
                    <a:pt x="1552" y="1240"/>
                    <a:pt x="1832" y="1316"/>
                    <a:pt x="2112" y="1392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3569" name="Text Box 31"/>
            <p:cNvSpPr txBox="1">
              <a:spLocks noChangeArrowheads="1"/>
            </p:cNvSpPr>
            <p:nvPr/>
          </p:nvSpPr>
          <p:spPr bwMode="auto">
            <a:xfrm>
              <a:off x="4128" y="3120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800" b="1" i="1">
                  <a:solidFill>
                    <a:srgbClr val="FF0000"/>
                  </a:solidFill>
                  <a:latin typeface="Arial" charset="0"/>
                </a:rPr>
                <a:t>AA’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17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17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25" grpId="0" animBg="1"/>
      <p:bldP spid="179226" grpId="0" animBg="1"/>
      <p:bldP spid="179227" grpId="0" animBg="1"/>
      <p:bldP spid="17922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9C8A9F58-9541-4068-9E12-310BC82ACEA6}" type="slidenum">
              <a:rPr lang="en-US"/>
              <a:pPr>
                <a:defRPr/>
              </a:pPr>
              <a:t>35</a:t>
            </a:fld>
            <a:endParaRPr lang="en-CA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Folyó fizetési mérleg: XX görbe</a:t>
            </a:r>
            <a:endParaRPr lang="en-US" smtClean="0"/>
          </a:p>
        </p:txBody>
      </p:sp>
      <p:pic>
        <p:nvPicPr>
          <p:cNvPr id="31748" name="Picture 3" descr="fig161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84250" y="1460500"/>
            <a:ext cx="5035550" cy="5057775"/>
          </a:xfrm>
          <a:noFill/>
        </p:spPr>
      </p:pic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927100" y="1439863"/>
            <a:ext cx="10144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/>
              <a:t>E</a:t>
            </a:r>
            <a:endParaRPr lang="en-US"/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5160963" y="6188075"/>
            <a:ext cx="6635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5862638" y="1165225"/>
            <a:ext cx="328136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hu-HU"/>
              <a:t>Monetáris expanzió hatására a gazdaság a 2-es pontba kerül, azaz a folyó fizetési mérleg egyenlege növekszik.</a:t>
            </a:r>
          </a:p>
          <a:p>
            <a:pPr algn="l"/>
            <a:r>
              <a:rPr lang="hu-HU"/>
              <a:t>Átmeneti fiskális expanzió a 3-as pontba mozdítja a gazdaságot, míg a tartós fiskális expanzió hatására a gazdaság a 4-es pontba kerül; mindkét esetben CA↓.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ia számának helye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16-</a:t>
            </a:r>
            <a:fld id="{9E40A39D-D7D6-415B-939F-A64E41ECDEDD}" type="slidenum">
              <a:rPr lang="en-US"/>
              <a:pPr>
                <a:defRPr/>
              </a:pPr>
              <a:t>36</a:t>
            </a:fld>
            <a:endParaRPr lang="en-CA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J görbe</a:t>
            </a:r>
            <a:endParaRPr lang="en-US" smtClean="0"/>
          </a:p>
        </p:txBody>
      </p:sp>
      <p:pic>
        <p:nvPicPr>
          <p:cNvPr id="33796" name="Picture 3" descr="fig161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31988" y="1292225"/>
            <a:ext cx="5726112" cy="5189538"/>
          </a:xfrm>
          <a:noFill/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03850" y="3789363"/>
            <a:ext cx="3606800" cy="650875"/>
            <a:chOff x="3404" y="2387"/>
            <a:chExt cx="2272" cy="410"/>
          </a:xfrm>
        </p:grpSpPr>
        <p:sp>
          <p:nvSpPr>
            <p:cNvPr id="33809" name="Line 5"/>
            <p:cNvSpPr>
              <a:spLocks noChangeShapeType="1"/>
            </p:cNvSpPr>
            <p:nvPr/>
          </p:nvSpPr>
          <p:spPr bwMode="auto">
            <a:xfrm flipH="1">
              <a:off x="3404" y="2686"/>
              <a:ext cx="9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810" name="Text Box 6"/>
            <p:cNvSpPr txBox="1">
              <a:spLocks noChangeArrowheads="1"/>
            </p:cNvSpPr>
            <p:nvPr/>
          </p:nvSpPr>
          <p:spPr bwMode="auto">
            <a:xfrm>
              <a:off x="4402" y="2387"/>
              <a:ext cx="1274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hu-HU" sz="1800">
                  <a:latin typeface="Arial" charset="0"/>
                </a:rPr>
                <a:t>J görbe</a:t>
              </a:r>
              <a:r>
                <a:rPr lang="en-US" sz="1800">
                  <a:latin typeface="Arial" charset="0"/>
                </a:rPr>
                <a:t>:  </a:t>
              </a:r>
              <a:r>
                <a:rPr lang="hu-HU" sz="1800">
                  <a:latin typeface="Arial" charset="0"/>
                </a:rPr>
                <a:t>az érték </a:t>
              </a:r>
            </a:p>
            <a:p>
              <a:pPr algn="l" eaLnBrk="1" hangingPunct="1"/>
              <a:r>
                <a:rPr lang="hu-HU" sz="1800">
                  <a:latin typeface="Arial" charset="0"/>
                </a:rPr>
                <a:t>hatás a domináns</a:t>
              </a:r>
              <a:endParaRPr lang="en-US" sz="1800">
                <a:latin typeface="Arial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418263" y="2414588"/>
            <a:ext cx="2638425" cy="527050"/>
            <a:chOff x="3998" y="1521"/>
            <a:chExt cx="1662" cy="332"/>
          </a:xfrm>
        </p:grpSpPr>
        <p:sp>
          <p:nvSpPr>
            <p:cNvPr id="33807" name="Line 8"/>
            <p:cNvSpPr>
              <a:spLocks noChangeShapeType="1"/>
            </p:cNvSpPr>
            <p:nvPr/>
          </p:nvSpPr>
          <p:spPr bwMode="auto">
            <a:xfrm flipH="1" flipV="1">
              <a:off x="3998" y="1740"/>
              <a:ext cx="5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3808" name="Text Box 9"/>
            <p:cNvSpPr txBox="1">
              <a:spLocks noChangeArrowheads="1"/>
            </p:cNvSpPr>
            <p:nvPr/>
          </p:nvSpPr>
          <p:spPr bwMode="auto">
            <a:xfrm>
              <a:off x="4578" y="1521"/>
              <a:ext cx="1082" cy="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hu-HU" sz="1400" b="1">
                  <a:latin typeface="Arial" charset="0"/>
                </a:rPr>
                <a:t>Mennyiségi hatás </a:t>
              </a:r>
            </a:p>
            <a:p>
              <a:pPr algn="l" eaLnBrk="1" hangingPunct="1"/>
              <a:r>
                <a:rPr lang="hu-HU" sz="1400" b="1">
                  <a:latin typeface="Arial" charset="0"/>
                </a:rPr>
                <a:t>a domináns</a:t>
              </a:r>
              <a:endParaRPr lang="en-US" sz="1400" b="1">
                <a:latin typeface="Arial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952500" y="3406775"/>
            <a:ext cx="2166938" cy="1250950"/>
            <a:chOff x="1058" y="2146"/>
            <a:chExt cx="907" cy="788"/>
          </a:xfrm>
        </p:grpSpPr>
        <p:sp>
          <p:nvSpPr>
            <p:cNvPr id="33805" name="Text Box 11"/>
            <p:cNvSpPr txBox="1">
              <a:spLocks noChangeArrowheads="1"/>
            </p:cNvSpPr>
            <p:nvPr/>
          </p:nvSpPr>
          <p:spPr bwMode="auto">
            <a:xfrm>
              <a:off x="1058" y="2207"/>
              <a:ext cx="861" cy="5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/>
              <a:r>
                <a:rPr lang="hu-HU" sz="1600" b="1">
                  <a:latin typeface="Arial" charset="0"/>
                </a:rPr>
                <a:t>Reálleértékelődés azonnali hatása CA-ra</a:t>
              </a:r>
              <a:endParaRPr lang="en-US" sz="1600" b="1" i="1">
                <a:latin typeface="Arial" charset="0"/>
              </a:endParaRPr>
            </a:p>
          </p:txBody>
        </p:sp>
        <p:sp>
          <p:nvSpPr>
            <p:cNvPr id="33806" name="AutoShape 12"/>
            <p:cNvSpPr>
              <a:spLocks/>
            </p:cNvSpPr>
            <p:nvPr/>
          </p:nvSpPr>
          <p:spPr bwMode="auto">
            <a:xfrm>
              <a:off x="1887" y="2146"/>
              <a:ext cx="78" cy="788"/>
            </a:xfrm>
            <a:prstGeom prst="leftBrace">
              <a:avLst>
                <a:gd name="adj1" fmla="val 84188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sp>
        <p:nvSpPr>
          <p:cNvPr id="33800" name="Text Box 13"/>
          <p:cNvSpPr txBox="1">
            <a:spLocks noChangeArrowheads="1"/>
          </p:cNvSpPr>
          <p:nvPr/>
        </p:nvSpPr>
        <p:spPr bwMode="auto">
          <a:xfrm>
            <a:off x="1603375" y="1239838"/>
            <a:ext cx="286702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Folyó fizetési mérleg (hazai termékegységben kifejezve</a:t>
            </a:r>
            <a:endParaRPr lang="en-US" sz="1800"/>
          </a:p>
        </p:txBody>
      </p:sp>
      <p:sp>
        <p:nvSpPr>
          <p:cNvPr id="33801" name="Text Box 14"/>
          <p:cNvSpPr txBox="1">
            <a:spLocks noChangeArrowheads="1"/>
          </p:cNvSpPr>
          <p:nvPr/>
        </p:nvSpPr>
        <p:spPr bwMode="auto">
          <a:xfrm>
            <a:off x="5160963" y="5837238"/>
            <a:ext cx="132715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b="1"/>
              <a:t>J görbe vége</a:t>
            </a:r>
            <a:endParaRPr lang="en-US" sz="1600" b="1"/>
          </a:p>
        </p:txBody>
      </p:sp>
      <p:sp>
        <p:nvSpPr>
          <p:cNvPr id="33802" name="Text Box 15"/>
          <p:cNvSpPr txBox="1">
            <a:spLocks noChangeArrowheads="1"/>
          </p:cNvSpPr>
          <p:nvPr/>
        </p:nvSpPr>
        <p:spPr bwMode="auto">
          <a:xfrm>
            <a:off x="7164388" y="5511800"/>
            <a:ext cx="58896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idő</a:t>
            </a:r>
            <a:endParaRPr lang="en-US"/>
          </a:p>
        </p:txBody>
      </p:sp>
      <p:sp>
        <p:nvSpPr>
          <p:cNvPr id="33803" name="Text Box 16"/>
          <p:cNvSpPr txBox="1">
            <a:spLocks noChangeArrowheads="1"/>
          </p:cNvSpPr>
          <p:nvPr/>
        </p:nvSpPr>
        <p:spPr bwMode="auto">
          <a:xfrm>
            <a:off x="3081681" y="5664244"/>
            <a:ext cx="1966912" cy="825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 b="1" dirty="0"/>
              <a:t>Reálleértékelődés helye a J görbe kezdőpontja</a:t>
            </a:r>
            <a:endParaRPr lang="en-US" sz="1600" b="1" dirty="0"/>
          </a:p>
        </p:txBody>
      </p:sp>
      <p:sp>
        <p:nvSpPr>
          <p:cNvPr id="33804" name="Text Box 17"/>
          <p:cNvSpPr txBox="1">
            <a:spLocks noChangeArrowheads="1"/>
          </p:cNvSpPr>
          <p:nvPr/>
        </p:nvSpPr>
        <p:spPr bwMode="auto">
          <a:xfrm>
            <a:off x="1165225" y="2192338"/>
            <a:ext cx="1816100" cy="1190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hu-HU" sz="1800"/>
              <a:t>Reál-leértékelődés hosszú távú hatása a CA-ra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mtClean="0"/>
              <a:t>A pénzkínálat átmeneti emelkedése</a:t>
            </a:r>
            <a:endParaRPr lang="en-US" smtClean="0"/>
          </a:p>
        </p:txBody>
      </p:sp>
      <p:pic>
        <p:nvPicPr>
          <p:cNvPr id="5123" name="Picture 3" descr="fig16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89188" y="1527175"/>
            <a:ext cx="4978400" cy="4872038"/>
          </a:xfrm>
          <a:noFill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381250" y="1543050"/>
            <a:ext cx="9620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sz="2400">
                <a:latin typeface="Times" pitchFamily="18" charset="0"/>
              </a:rPr>
              <a:t>E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410325" y="6067425"/>
            <a:ext cx="74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hu-HU" sz="24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Átmeneti fiskális expanzió</a:t>
            </a:r>
            <a:endParaRPr lang="en-US" smtClean="0"/>
          </a:p>
        </p:txBody>
      </p:sp>
      <p:pic>
        <p:nvPicPr>
          <p:cNvPr id="7171" name="Picture 3" descr="fig16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51075" y="1490663"/>
            <a:ext cx="5253038" cy="4943475"/>
          </a:xfrm>
          <a:noFill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28850" y="1543050"/>
            <a:ext cx="1066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sz="2400">
                <a:latin typeface="Times" pitchFamily="18" charset="0"/>
              </a:rPr>
              <a:t>E</a:t>
            </a:r>
            <a:endParaRPr lang="en-US" sz="24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mtClean="0"/>
              <a:t>A pénzkínálat átmeneti emelkedése</a:t>
            </a:r>
            <a:endParaRPr lang="en-US" smtClean="0"/>
          </a:p>
        </p:txBody>
      </p:sp>
      <p:pic>
        <p:nvPicPr>
          <p:cNvPr id="5123" name="Picture 3" descr="fig16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89188" y="1527175"/>
            <a:ext cx="4978400" cy="4872038"/>
          </a:xfrm>
          <a:noFill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381250" y="1543050"/>
            <a:ext cx="9620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sz="2400">
                <a:latin typeface="Times" pitchFamily="18" charset="0"/>
              </a:rPr>
              <a:t>E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410325" y="6067425"/>
            <a:ext cx="74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hu-HU" sz="24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erőforrások és a kibocsátás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55650" y="2205038"/>
            <a:ext cx="3529013" cy="2952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V="1">
            <a:off x="755650" y="4221163"/>
            <a:ext cx="352901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2484438" y="2205038"/>
            <a:ext cx="1800225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067175" y="51498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L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23850" y="22050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/>
              <a:t>T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95288" y="5229225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</a:t>
            </a:r>
            <a:r>
              <a:rPr lang="hu-HU" baseline="-25000"/>
              <a:t>C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284663" y="20605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</a:t>
            </a:r>
            <a:r>
              <a:rPr lang="hu-HU" baseline="-25000"/>
              <a:t>F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755650" y="1557338"/>
            <a:ext cx="3529013" cy="3600450"/>
          </a:xfrm>
          <a:prstGeom prst="rect">
            <a:avLst/>
          </a:prstGeom>
          <a:noFill/>
          <a:ln w="19050">
            <a:solidFill>
              <a:srgbClr val="002060"/>
            </a:solidFill>
            <a:prstDash val="lg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2051050" y="1557338"/>
            <a:ext cx="2233613" cy="3384550"/>
          </a:xfrm>
          <a:prstGeom prst="line">
            <a:avLst/>
          </a:prstGeom>
          <a:noFill/>
          <a:ln w="19050">
            <a:solidFill>
              <a:schemeClr val="tx2">
                <a:lumMod val="50000"/>
              </a:schemeClr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403350" y="5300663"/>
            <a:ext cx="626586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>
                <a:solidFill>
                  <a:schemeClr val="tx2">
                    <a:lumMod val="50000"/>
                  </a:schemeClr>
                </a:solidFill>
              </a:rPr>
              <a:t>T megnő 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 </a:t>
            </a:r>
          </a:p>
          <a:p>
            <a:pPr algn="r">
              <a:spcBef>
                <a:spcPct val="50000"/>
              </a:spcBef>
            </a:pPr>
            <a:r>
              <a:rPr lang="hu-HU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Q</a:t>
            </a:r>
            <a:r>
              <a:rPr lang="hu-HU" baseline="-250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F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megnő és Q</a:t>
            </a:r>
            <a:r>
              <a:rPr lang="hu-HU" baseline="-25000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C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 csökken</a:t>
            </a:r>
          </a:p>
          <a:p>
            <a:pPr algn="r">
              <a:spcBef>
                <a:spcPct val="50000"/>
              </a:spcBef>
            </a:pPr>
            <a:r>
              <a:rPr lang="hu-HU" dirty="0">
                <a:solidFill>
                  <a:schemeClr val="tx2">
                    <a:lumMod val="50000"/>
                  </a:schemeClr>
                </a:solidFill>
                <a:sym typeface="Wingdings" pitchFamily="2" charset="2"/>
              </a:rPr>
              <a:t>Változatlan  termék árarányok mellett</a:t>
            </a:r>
            <a:endParaRPr lang="hu-H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6372225" y="515778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6372225" y="2852738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867400" y="27082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</a:t>
            </a:r>
            <a:r>
              <a:rPr lang="hu-HU" baseline="-25000"/>
              <a:t>F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8388350" y="544512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</a:t>
            </a:r>
            <a:r>
              <a:rPr lang="hu-HU" baseline="-25000"/>
              <a:t>C</a:t>
            </a:r>
          </a:p>
        </p:txBody>
      </p:sp>
      <p:sp>
        <p:nvSpPr>
          <p:cNvPr id="11282" name="Arc 18"/>
          <p:cNvSpPr>
            <a:spLocks/>
          </p:cNvSpPr>
          <p:nvPr/>
        </p:nvSpPr>
        <p:spPr bwMode="auto">
          <a:xfrm rot="10800000" flipH="1" flipV="1">
            <a:off x="6372225" y="4005263"/>
            <a:ext cx="1223963" cy="11525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1283" name="Arc 19"/>
          <p:cNvSpPr>
            <a:spLocks/>
          </p:cNvSpPr>
          <p:nvPr/>
        </p:nvSpPr>
        <p:spPr bwMode="auto">
          <a:xfrm>
            <a:off x="6372225" y="3213100"/>
            <a:ext cx="1368425" cy="19573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740"/>
              <a:gd name="T2" fmla="*/ 21600 w 21600"/>
              <a:gd name="T3" fmla="*/ 21740 h 21740"/>
              <a:gd name="T4" fmla="*/ 0 w 21600"/>
              <a:gd name="T5" fmla="*/ 21600 h 21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7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46"/>
                  <a:pt x="21599" y="21693"/>
                  <a:pt x="21599" y="21739"/>
                </a:cubicBezTo>
              </a:path>
              <a:path w="21600" h="217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46"/>
                  <a:pt x="21599" y="21693"/>
                  <a:pt x="21599" y="21739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6732588" y="3787775"/>
            <a:ext cx="1152525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6588125" y="2854325"/>
            <a:ext cx="10795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948488" y="42148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1  x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7092950" y="349408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 x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nimBg="1"/>
      <p:bldP spid="11276" grpId="0" animBg="1"/>
      <p:bldP spid="11283" grpId="0" animBg="1"/>
      <p:bldP spid="11285" grpId="0" animBg="1"/>
      <p:bldP spid="1128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Átmeneti fiskális expanzió</a:t>
            </a:r>
            <a:endParaRPr lang="en-US" smtClean="0"/>
          </a:p>
        </p:txBody>
      </p:sp>
      <p:pic>
        <p:nvPicPr>
          <p:cNvPr id="7171" name="Picture 3" descr="fig16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51075" y="1490663"/>
            <a:ext cx="5253038" cy="4943475"/>
          </a:xfrm>
          <a:noFill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28850" y="1543050"/>
            <a:ext cx="1066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sz="2400">
                <a:latin typeface="Times" pitchFamily="18" charset="0"/>
              </a:rPr>
              <a:t>E</a:t>
            </a:r>
            <a:endParaRPr lang="en-US" sz="24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z="2400" smtClean="0"/>
              <a:t>Teljes foglalkoztatást fenntartását célzó gazdaságpolitikai lépések – A hazai termékek és szolgáltatások világpiaci keresletének átmeneti csökkenése után</a:t>
            </a:r>
            <a:endParaRPr lang="en-US" sz="2400" smtClean="0"/>
          </a:p>
        </p:txBody>
      </p:sp>
      <p:pic>
        <p:nvPicPr>
          <p:cNvPr id="8195" name="Picture 3" descr="fig16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09875" y="1660525"/>
            <a:ext cx="4349750" cy="4840288"/>
          </a:xfrm>
          <a:noFill/>
        </p:spPr>
      </p:pic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387475" y="2228850"/>
            <a:ext cx="4897438" cy="1458913"/>
            <a:chOff x="874" y="1404"/>
            <a:chExt cx="3085" cy="919"/>
          </a:xfrm>
        </p:grpSpPr>
        <p:sp>
          <p:nvSpPr>
            <p:cNvPr id="8207" name="Line 5"/>
            <p:cNvSpPr>
              <a:spLocks noChangeShapeType="1"/>
            </p:cNvSpPr>
            <p:nvPr/>
          </p:nvSpPr>
          <p:spPr bwMode="auto">
            <a:xfrm>
              <a:off x="3335" y="2323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208" name="Line 6"/>
            <p:cNvSpPr>
              <a:spLocks noChangeShapeType="1"/>
            </p:cNvSpPr>
            <p:nvPr/>
          </p:nvSpPr>
          <p:spPr bwMode="auto">
            <a:xfrm flipH="1" flipV="1">
              <a:off x="2860" y="1630"/>
              <a:ext cx="637" cy="6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209" name="Text Box 7"/>
            <p:cNvSpPr txBox="1">
              <a:spLocks noChangeArrowheads="1"/>
            </p:cNvSpPr>
            <p:nvPr/>
          </p:nvSpPr>
          <p:spPr bwMode="auto">
            <a:xfrm>
              <a:off x="874" y="1404"/>
              <a:ext cx="2012" cy="4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1400"/>
                <a:t>Átmeneti fiskális politika visszafordíthatja az aggregált kereslet és a kibocsátás csökkenését.</a:t>
              </a:r>
              <a:endParaRPr lang="en-US" sz="1400"/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189538" y="1635125"/>
            <a:ext cx="3616325" cy="2187575"/>
            <a:chOff x="3269" y="1030"/>
            <a:chExt cx="2278" cy="1378"/>
          </a:xfrm>
        </p:grpSpPr>
        <p:sp>
          <p:nvSpPr>
            <p:cNvPr id="2" name="Line 9"/>
            <p:cNvSpPr>
              <a:spLocks noChangeShapeType="1"/>
            </p:cNvSpPr>
            <p:nvPr/>
          </p:nvSpPr>
          <p:spPr bwMode="auto">
            <a:xfrm flipH="1">
              <a:off x="3269" y="2407"/>
              <a:ext cx="62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205" name="Line 10"/>
            <p:cNvSpPr>
              <a:spLocks noChangeShapeType="1"/>
            </p:cNvSpPr>
            <p:nvPr/>
          </p:nvSpPr>
          <p:spPr bwMode="auto">
            <a:xfrm flipV="1">
              <a:off x="3623" y="1508"/>
              <a:ext cx="943" cy="8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206" name="Text Box 11"/>
            <p:cNvSpPr txBox="1">
              <a:spLocks noChangeArrowheads="1"/>
            </p:cNvSpPr>
            <p:nvPr/>
          </p:nvSpPr>
          <p:spPr bwMode="auto">
            <a:xfrm>
              <a:off x="3827" y="1030"/>
              <a:ext cx="1720" cy="5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1200" b="1"/>
                <a:t>Az átmeneti világpiaci kereslet csökkenése a hazai termékek iránt, a kibocsátást a normális szint alá csökkenti</a:t>
              </a:r>
              <a:endParaRPr lang="en-US" sz="1200" b="1"/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5316538" y="3273425"/>
            <a:ext cx="3273425" cy="1222375"/>
            <a:chOff x="3349" y="2062"/>
            <a:chExt cx="2062" cy="770"/>
          </a:xfrm>
        </p:grpSpPr>
        <p:sp>
          <p:nvSpPr>
            <p:cNvPr id="8201" name="Line 13"/>
            <p:cNvSpPr>
              <a:spLocks noChangeShapeType="1"/>
            </p:cNvSpPr>
            <p:nvPr/>
          </p:nvSpPr>
          <p:spPr bwMode="auto">
            <a:xfrm>
              <a:off x="3349" y="2832"/>
              <a:ext cx="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202" name="Line 14"/>
            <p:cNvSpPr>
              <a:spLocks noChangeShapeType="1"/>
            </p:cNvSpPr>
            <p:nvPr/>
          </p:nvSpPr>
          <p:spPr bwMode="auto">
            <a:xfrm flipV="1">
              <a:off x="3814" y="2446"/>
              <a:ext cx="57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203" name="Text Box 15"/>
            <p:cNvSpPr txBox="1">
              <a:spLocks noChangeArrowheads="1"/>
            </p:cNvSpPr>
            <p:nvPr/>
          </p:nvSpPr>
          <p:spPr bwMode="auto">
            <a:xfrm>
              <a:off x="4390" y="2062"/>
              <a:ext cx="1021" cy="7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1400"/>
                <a:t>Átmeneti monetáris expanzió leértékelheti a hazai valutát</a:t>
              </a:r>
              <a:endParaRPr lang="en-US" sz="1400"/>
            </a:p>
          </p:txBody>
        </p:sp>
      </p:grpSp>
      <p:sp>
        <p:nvSpPr>
          <p:cNvPr id="8199" name="Text Box 16"/>
          <p:cNvSpPr txBox="1">
            <a:spLocks noChangeArrowheads="1"/>
          </p:cNvSpPr>
          <p:nvPr/>
        </p:nvSpPr>
        <p:spPr bwMode="auto">
          <a:xfrm>
            <a:off x="2800350" y="1628775"/>
            <a:ext cx="9334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sz="2400">
                <a:latin typeface="Times" pitchFamily="18" charset="0"/>
              </a:rPr>
              <a:t>E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6315075" y="6191250"/>
            <a:ext cx="6477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hu-HU" sz="24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z="4000" smtClean="0"/>
              <a:t>Teljes foglalkoztatás a reálpénzkereslet növekedése után</a:t>
            </a:r>
            <a:endParaRPr lang="en-US" sz="4000" smtClean="0"/>
          </a:p>
        </p:txBody>
      </p:sp>
      <p:pic>
        <p:nvPicPr>
          <p:cNvPr id="9219" name="Picture 3" descr="fig16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01913" y="1416050"/>
            <a:ext cx="4494212" cy="4995863"/>
          </a:xfrm>
          <a:noFill/>
        </p:spPr>
      </p:pic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278563" y="3244850"/>
            <a:ext cx="2670175" cy="2032000"/>
            <a:chOff x="3979" y="2098"/>
            <a:chExt cx="2000" cy="1316"/>
          </a:xfrm>
        </p:grpSpPr>
        <p:sp>
          <p:nvSpPr>
            <p:cNvPr id="9231" name="Line 5"/>
            <p:cNvSpPr>
              <a:spLocks noChangeShapeType="1"/>
            </p:cNvSpPr>
            <p:nvPr/>
          </p:nvSpPr>
          <p:spPr bwMode="auto">
            <a:xfrm>
              <a:off x="3979" y="2734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2" name="Line 6"/>
            <p:cNvSpPr>
              <a:spLocks noChangeShapeType="1"/>
            </p:cNvSpPr>
            <p:nvPr/>
          </p:nvSpPr>
          <p:spPr bwMode="auto">
            <a:xfrm flipV="1">
              <a:off x="3988" y="2460"/>
              <a:ext cx="497" cy="5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3" name="Text Box 7"/>
            <p:cNvSpPr txBox="1">
              <a:spLocks noChangeArrowheads="1"/>
            </p:cNvSpPr>
            <p:nvPr/>
          </p:nvSpPr>
          <p:spPr bwMode="auto">
            <a:xfrm>
              <a:off x="4486" y="2098"/>
              <a:ext cx="1493" cy="8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1400"/>
                <a:t>A pénzkereslet növekedése</a:t>
              </a:r>
            </a:p>
            <a:p>
              <a:r>
                <a:rPr lang="hu-HU" sz="1400"/>
                <a:t>megemeli a kamatlábat,</a:t>
              </a:r>
            </a:p>
            <a:p>
              <a:r>
                <a:rPr lang="hu-HU" sz="1400"/>
                <a:t>ami felértékeli a hazai valutát.</a:t>
              </a:r>
              <a:endParaRPr lang="en-US" sz="1400"/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854075" y="4870450"/>
            <a:ext cx="4087813" cy="1470025"/>
            <a:chOff x="538" y="3068"/>
            <a:chExt cx="2575" cy="926"/>
          </a:xfrm>
        </p:grpSpPr>
        <p:sp>
          <p:nvSpPr>
            <p:cNvPr id="2" name="Line 9"/>
            <p:cNvSpPr>
              <a:spLocks noChangeShapeType="1"/>
            </p:cNvSpPr>
            <p:nvPr/>
          </p:nvSpPr>
          <p:spPr bwMode="auto">
            <a:xfrm>
              <a:off x="2432" y="3068"/>
              <a:ext cx="68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29" name="Line 10"/>
            <p:cNvSpPr>
              <a:spLocks noChangeShapeType="1"/>
            </p:cNvSpPr>
            <p:nvPr/>
          </p:nvSpPr>
          <p:spPr bwMode="auto">
            <a:xfrm flipH="1">
              <a:off x="2136" y="3068"/>
              <a:ext cx="497" cy="4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0" name="Text Box 11"/>
            <p:cNvSpPr txBox="1">
              <a:spLocks noChangeArrowheads="1"/>
            </p:cNvSpPr>
            <p:nvPr/>
          </p:nvSpPr>
          <p:spPr bwMode="auto">
            <a:xfrm>
              <a:off x="538" y="3528"/>
              <a:ext cx="1918" cy="4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1400"/>
                <a:t>Átmeneti fiskális politika megnövelheti az aggregált keresletet és a kibocsátást. </a:t>
              </a:r>
              <a:endParaRPr lang="en-US" sz="1400"/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5610225" y="2136775"/>
            <a:ext cx="2986088" cy="2641600"/>
            <a:chOff x="3534" y="1346"/>
            <a:chExt cx="1881" cy="1664"/>
          </a:xfrm>
        </p:grpSpPr>
        <p:sp>
          <p:nvSpPr>
            <p:cNvPr id="9225" name="Line 13"/>
            <p:cNvSpPr>
              <a:spLocks noChangeShapeType="1"/>
            </p:cNvSpPr>
            <p:nvPr/>
          </p:nvSpPr>
          <p:spPr bwMode="auto">
            <a:xfrm flipH="1" flipV="1">
              <a:off x="3535" y="2269"/>
              <a:ext cx="0" cy="7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26" name="Line 14"/>
            <p:cNvSpPr>
              <a:spLocks noChangeShapeType="1"/>
            </p:cNvSpPr>
            <p:nvPr/>
          </p:nvSpPr>
          <p:spPr bwMode="auto">
            <a:xfrm flipV="1">
              <a:off x="3534" y="1581"/>
              <a:ext cx="418" cy="1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27" name="Text Box 15"/>
            <p:cNvSpPr txBox="1">
              <a:spLocks noChangeArrowheads="1"/>
            </p:cNvSpPr>
            <p:nvPr/>
          </p:nvSpPr>
          <p:spPr bwMode="auto">
            <a:xfrm>
              <a:off x="3952" y="1346"/>
              <a:ext cx="1463" cy="4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1400"/>
                <a:t>Átmeneti monetáris politika</a:t>
              </a:r>
            </a:p>
            <a:p>
              <a:r>
                <a:rPr lang="hu-HU" sz="1400"/>
                <a:t>Megnöveli a pénzkínálatot </a:t>
              </a:r>
            </a:p>
            <a:p>
              <a:r>
                <a:rPr lang="hu-HU" sz="1400"/>
                <a:t>az egyensúlyi szintig.</a:t>
              </a:r>
              <a:endParaRPr lang="en-US" sz="1400"/>
            </a:p>
          </p:txBody>
        </p:sp>
      </p:grpSp>
      <p:sp>
        <p:nvSpPr>
          <p:cNvPr id="9223" name="Text Box 16"/>
          <p:cNvSpPr txBox="1">
            <a:spLocks noChangeArrowheads="1"/>
          </p:cNvSpPr>
          <p:nvPr/>
        </p:nvSpPr>
        <p:spPr bwMode="auto">
          <a:xfrm>
            <a:off x="2581275" y="1419225"/>
            <a:ext cx="971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sz="2400">
                <a:latin typeface="Times" pitchFamily="18" charset="0"/>
              </a:rPr>
              <a:t>E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6181725" y="6124575"/>
            <a:ext cx="6953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hu-HU" sz="24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z="4000" smtClean="0"/>
              <a:t>Alkalmazkodás a pénzkínálat tartós növekedéséhez hosszú távon</a:t>
            </a:r>
            <a:endParaRPr lang="en-US" sz="4000" smtClean="0"/>
          </a:p>
        </p:txBody>
      </p:sp>
      <p:pic>
        <p:nvPicPr>
          <p:cNvPr id="13315" name="Picture 3" descr="fig161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36825" y="1395413"/>
            <a:ext cx="4630738" cy="5076825"/>
          </a:xfrm>
          <a:noFill/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66788" y="4437063"/>
            <a:ext cx="1420812" cy="180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sz="1400"/>
              <a:t>Hosszú távon a kibocsátás visszatér a normál szintre, csak az árfolyam fog változni:</a:t>
            </a:r>
            <a:r>
              <a:rPr lang="en-US" sz="1400"/>
              <a:t> </a:t>
            </a:r>
            <a:endParaRPr lang="en-US" sz="1400">
              <a:solidFill>
                <a:schemeClr val="bg2"/>
              </a:solidFill>
            </a:endParaRPr>
          </a:p>
          <a:p>
            <a:r>
              <a:rPr lang="en-US" sz="1400" b="1" i="1"/>
              <a:t>E</a:t>
            </a:r>
            <a:r>
              <a:rPr lang="en-US" sz="1400" b="1" i="1" baseline="-25000"/>
              <a:t>1 </a:t>
            </a:r>
            <a:r>
              <a:rPr lang="en-US" sz="1400" b="1" i="1"/>
              <a:t>&lt; E</a:t>
            </a:r>
            <a:r>
              <a:rPr lang="en-US" sz="1400" b="1" i="1" baseline="-25000"/>
              <a:t>3</a:t>
            </a:r>
            <a:r>
              <a:rPr lang="en-US" sz="1400" b="1" i="1"/>
              <a:t> &lt; E</a:t>
            </a:r>
            <a:r>
              <a:rPr lang="en-US" sz="1400" b="1" i="1" baseline="-25000"/>
              <a:t>2</a:t>
            </a:r>
            <a:endParaRPr lang="en-US" sz="1400" b="1" i="1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351338" y="1441450"/>
            <a:ext cx="3484562" cy="1524000"/>
            <a:chOff x="2741" y="908"/>
            <a:chExt cx="2195" cy="960"/>
          </a:xfrm>
        </p:grpSpPr>
        <p:sp>
          <p:nvSpPr>
            <p:cNvPr id="13324" name="Line 6"/>
            <p:cNvSpPr>
              <a:spLocks noChangeShapeType="1"/>
            </p:cNvSpPr>
            <p:nvPr/>
          </p:nvSpPr>
          <p:spPr bwMode="auto">
            <a:xfrm flipH="1">
              <a:off x="3496" y="1868"/>
              <a:ext cx="1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325" name="Text Box 7"/>
            <p:cNvSpPr txBox="1">
              <a:spLocks noChangeArrowheads="1"/>
            </p:cNvSpPr>
            <p:nvPr/>
          </p:nvSpPr>
          <p:spPr bwMode="auto">
            <a:xfrm>
              <a:off x="2741" y="908"/>
              <a:ext cx="2195" cy="4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1400"/>
                <a:t>A magasabb árak a hazai termékeket drágábbá teszik a külföldi termékekhez képest: az aggregált kereslet csökken.</a:t>
              </a:r>
              <a:endParaRPr lang="en-US" sz="1400"/>
            </a:p>
          </p:txBody>
        </p:sp>
        <p:sp>
          <p:nvSpPr>
            <p:cNvPr id="13326" name="Line 8"/>
            <p:cNvSpPr>
              <a:spLocks noChangeShapeType="1"/>
            </p:cNvSpPr>
            <p:nvPr/>
          </p:nvSpPr>
          <p:spPr bwMode="auto">
            <a:xfrm>
              <a:off x="3580" y="1377"/>
              <a:ext cx="15" cy="4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951538" y="2832100"/>
            <a:ext cx="3133725" cy="2100263"/>
            <a:chOff x="3831" y="1757"/>
            <a:chExt cx="1974" cy="1323"/>
          </a:xfrm>
        </p:grpSpPr>
        <p:sp>
          <p:nvSpPr>
            <p:cNvPr id="2" name="Line 10"/>
            <p:cNvSpPr>
              <a:spLocks noChangeShapeType="1"/>
            </p:cNvSpPr>
            <p:nvPr/>
          </p:nvSpPr>
          <p:spPr bwMode="auto">
            <a:xfrm flipH="1">
              <a:off x="3831" y="2728"/>
              <a:ext cx="27" cy="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322" name="Line 11"/>
            <p:cNvSpPr>
              <a:spLocks noChangeShapeType="1"/>
            </p:cNvSpPr>
            <p:nvPr/>
          </p:nvSpPr>
          <p:spPr bwMode="auto">
            <a:xfrm flipV="1">
              <a:off x="3858" y="2420"/>
              <a:ext cx="366" cy="4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323" name="Text Box 12"/>
            <p:cNvSpPr txBox="1">
              <a:spLocks noChangeArrowheads="1"/>
            </p:cNvSpPr>
            <p:nvPr/>
          </p:nvSpPr>
          <p:spPr bwMode="auto">
            <a:xfrm>
              <a:off x="4224" y="1757"/>
              <a:ext cx="1581" cy="73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1400"/>
                <a:t>A magasabb árak csökkentik </a:t>
              </a:r>
            </a:p>
            <a:p>
              <a:r>
                <a:rPr lang="hu-HU" sz="1400"/>
                <a:t>a reálpénz kínálatot, ez </a:t>
              </a:r>
            </a:p>
            <a:p>
              <a:r>
                <a:rPr lang="hu-HU" sz="1400"/>
                <a:t>megnöveli a kamatlábat, ami </a:t>
              </a:r>
            </a:p>
            <a:p>
              <a:r>
                <a:rPr lang="hu-HU" sz="1400"/>
                <a:t>a hazai valuta </a:t>
              </a:r>
            </a:p>
            <a:p>
              <a:r>
                <a:rPr lang="hu-HU" sz="1400"/>
                <a:t>felértékelődéséhez vezet.</a:t>
              </a:r>
              <a:endParaRPr lang="en-US" sz="1400"/>
            </a:p>
          </p:txBody>
        </p:sp>
      </p:grp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6229350" y="6200775"/>
            <a:ext cx="6953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hu-HU" sz="2400">
              <a:latin typeface="Times" pitchFamily="18" charset="0"/>
            </a:endParaRPr>
          </a:p>
        </p:txBody>
      </p:sp>
      <p:sp>
        <p:nvSpPr>
          <p:cNvPr id="13320" name="Text Box 14"/>
          <p:cNvSpPr txBox="1">
            <a:spLocks noChangeArrowheads="1"/>
          </p:cNvSpPr>
          <p:nvPr/>
        </p:nvSpPr>
        <p:spPr bwMode="auto">
          <a:xfrm>
            <a:off x="2505075" y="1371600"/>
            <a:ext cx="10096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sz="2400">
                <a:latin typeface="Times" pitchFamily="18" charset="0"/>
              </a:rPr>
              <a:t>E</a:t>
            </a:r>
            <a:endParaRPr lang="en-US" sz="24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smtClean="0"/>
              <a:t>A tartós expanzív jellegű fiskális beavatkozás hatásai</a:t>
            </a:r>
            <a:endParaRPr lang="en-US" smtClean="0"/>
          </a:p>
        </p:txBody>
      </p:sp>
      <p:pic>
        <p:nvPicPr>
          <p:cNvPr id="15363" name="Picture 3" descr="fig161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54300" y="1473200"/>
            <a:ext cx="4494213" cy="5029200"/>
          </a:xfrm>
          <a:noFill/>
        </p:spPr>
      </p:pic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470525" y="1949450"/>
            <a:ext cx="3232150" cy="1311275"/>
            <a:chOff x="3656" y="1320"/>
            <a:chExt cx="2036" cy="826"/>
          </a:xfrm>
        </p:grpSpPr>
        <p:sp>
          <p:nvSpPr>
            <p:cNvPr id="15374" name="Line 5"/>
            <p:cNvSpPr>
              <a:spLocks noChangeShapeType="1"/>
            </p:cNvSpPr>
            <p:nvPr/>
          </p:nvSpPr>
          <p:spPr bwMode="auto">
            <a:xfrm>
              <a:off x="3656" y="2146"/>
              <a:ext cx="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375" name="Line 6"/>
            <p:cNvSpPr>
              <a:spLocks noChangeShapeType="1"/>
            </p:cNvSpPr>
            <p:nvPr/>
          </p:nvSpPr>
          <p:spPr bwMode="auto">
            <a:xfrm flipV="1">
              <a:off x="3743" y="1685"/>
              <a:ext cx="565" cy="4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376" name="Text Box 7"/>
            <p:cNvSpPr txBox="1">
              <a:spLocks noChangeArrowheads="1"/>
            </p:cNvSpPr>
            <p:nvPr/>
          </p:nvSpPr>
          <p:spPr bwMode="auto">
            <a:xfrm>
              <a:off x="4266" y="1320"/>
              <a:ext cx="1426" cy="4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1400"/>
                <a:t>A kormányzati vásárlások </a:t>
              </a:r>
            </a:p>
            <a:p>
              <a:r>
                <a:rPr lang="hu-HU" sz="1400"/>
                <a:t>növelése megnöveli az </a:t>
              </a:r>
            </a:p>
            <a:p>
              <a:r>
                <a:rPr lang="hu-HU" sz="1400"/>
                <a:t>aggreált keresletet.</a:t>
              </a:r>
              <a:endParaRPr lang="en-US" sz="1400"/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472113" y="3440113"/>
            <a:ext cx="2938462" cy="592137"/>
            <a:chOff x="3830" y="2041"/>
            <a:chExt cx="1851" cy="373"/>
          </a:xfrm>
        </p:grpSpPr>
        <p:sp>
          <p:nvSpPr>
            <p:cNvPr id="15372" name="Line 9"/>
            <p:cNvSpPr>
              <a:spLocks noChangeShapeType="1"/>
            </p:cNvSpPr>
            <p:nvPr/>
          </p:nvSpPr>
          <p:spPr bwMode="auto">
            <a:xfrm flipH="1">
              <a:off x="3830" y="2186"/>
              <a:ext cx="531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373" name="Text Box 10"/>
            <p:cNvSpPr txBox="1">
              <a:spLocks noChangeArrowheads="1"/>
            </p:cNvSpPr>
            <p:nvPr/>
          </p:nvSpPr>
          <p:spPr bwMode="auto">
            <a:xfrm>
              <a:off x="4367" y="2041"/>
              <a:ext cx="1314" cy="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1400"/>
                <a:t>Tartós expanzív fiskális </a:t>
              </a:r>
            </a:p>
            <a:p>
              <a:r>
                <a:rPr lang="hu-HU" sz="1400"/>
                <a:t>politika eredménye</a:t>
              </a:r>
              <a:endParaRPr lang="en-US" sz="1400"/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5537200" y="4078288"/>
            <a:ext cx="3219450" cy="1377950"/>
            <a:chOff x="3488" y="2569"/>
            <a:chExt cx="2028" cy="868"/>
          </a:xfrm>
        </p:grpSpPr>
        <p:sp>
          <p:nvSpPr>
            <p:cNvPr id="15369" name="Line 12"/>
            <p:cNvSpPr>
              <a:spLocks noChangeShapeType="1"/>
            </p:cNvSpPr>
            <p:nvPr/>
          </p:nvSpPr>
          <p:spPr bwMode="auto">
            <a:xfrm>
              <a:off x="3488" y="289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370" name="Line 13"/>
            <p:cNvSpPr>
              <a:spLocks noChangeShapeType="1"/>
            </p:cNvSpPr>
            <p:nvPr/>
          </p:nvSpPr>
          <p:spPr bwMode="auto">
            <a:xfrm flipV="1">
              <a:off x="3488" y="2974"/>
              <a:ext cx="7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" name="Text Box 14"/>
            <p:cNvSpPr txBox="1">
              <a:spLocks noChangeArrowheads="1"/>
            </p:cNvSpPr>
            <p:nvPr/>
          </p:nvSpPr>
          <p:spPr bwMode="auto">
            <a:xfrm>
              <a:off x="4254" y="2569"/>
              <a:ext cx="1262" cy="8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1400"/>
                <a:t>Ha a kormányzati kiadások emelkedése állandó, a hazai valuta felértékelődésére számítanak, és fel is fog értékelődni.</a:t>
              </a:r>
              <a:endParaRPr lang="en-US" sz="1400"/>
            </a:p>
          </p:txBody>
        </p:sp>
      </p:grpSp>
      <p:sp>
        <p:nvSpPr>
          <p:cNvPr id="15367" name="Text Box 15"/>
          <p:cNvSpPr txBox="1">
            <a:spLocks noChangeArrowheads="1"/>
          </p:cNvSpPr>
          <p:nvPr/>
        </p:nvSpPr>
        <p:spPr bwMode="auto">
          <a:xfrm>
            <a:off x="2643188" y="1416050"/>
            <a:ext cx="98901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u-HU" sz="2400">
                <a:latin typeface="Times" pitchFamily="18" charset="0"/>
              </a:rPr>
              <a:t>E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6213475" y="6188075"/>
            <a:ext cx="7127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hu-HU" sz="240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hu-HU" sz="4000"/>
              <a:t>Pé/Pi változás </a:t>
            </a:r>
            <a:r>
              <a:rPr lang="hu-HU" sz="4000">
                <a:cs typeface="Arial" charset="0"/>
              </a:rPr>
              <a:t>►</a:t>
            </a:r>
            <a:r>
              <a:rPr lang="hu-HU" sz="4000"/>
              <a:t> külkereskedelem és a fogyasztás áruösszetétele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971550" y="1989138"/>
            <a:ext cx="0" cy="396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971550" y="5949950"/>
            <a:ext cx="417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2" name="Arc 6"/>
          <p:cNvSpPr>
            <a:spLocks/>
          </p:cNvSpPr>
          <p:nvPr/>
        </p:nvSpPr>
        <p:spPr bwMode="auto">
          <a:xfrm>
            <a:off x="971550" y="2924175"/>
            <a:ext cx="3240088" cy="30257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716463" y="609282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QC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68313" y="1916113"/>
            <a:ext cx="576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QF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1547813" y="2205038"/>
            <a:ext cx="295275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132138" y="3638550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x Q1</a:t>
            </a:r>
          </a:p>
        </p:txBody>
      </p:sp>
      <p:sp>
        <p:nvSpPr>
          <p:cNvPr id="19467" name="Arc 11"/>
          <p:cNvSpPr>
            <a:spLocks/>
          </p:cNvSpPr>
          <p:nvPr/>
        </p:nvSpPr>
        <p:spPr bwMode="auto">
          <a:xfrm flipH="1" flipV="1">
            <a:off x="1692275" y="1773238"/>
            <a:ext cx="1439863" cy="13684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979613" y="2557463"/>
            <a:ext cx="1512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x D1 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 flipV="1">
            <a:off x="2555875" y="1341438"/>
            <a:ext cx="1800225" cy="4392612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492500" y="47244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Q2 x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484438" y="1412875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x D2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2266950" y="1484313"/>
            <a:ext cx="3025775" cy="27368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74" name="Arc 18"/>
          <p:cNvSpPr>
            <a:spLocks/>
          </p:cNvSpPr>
          <p:nvPr/>
        </p:nvSpPr>
        <p:spPr bwMode="auto">
          <a:xfrm flipH="1" flipV="1">
            <a:off x="2555875" y="1125538"/>
            <a:ext cx="1439863" cy="13684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916238" y="1989138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x D3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5435600" y="1870075"/>
            <a:ext cx="3311525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hu-HU" sz="2400" b="1" dirty="0"/>
          </a:p>
          <a:p>
            <a:pPr algn="ctr">
              <a:spcBef>
                <a:spcPct val="50000"/>
              </a:spcBef>
            </a:pPr>
            <a:r>
              <a:rPr lang="hu-HU" sz="2400" b="1" dirty="0"/>
              <a:t>PC/PF megnő</a:t>
            </a:r>
          </a:p>
          <a:p>
            <a:pPr algn="ctr">
              <a:spcBef>
                <a:spcPct val="50000"/>
              </a:spcBef>
            </a:pPr>
            <a:r>
              <a:rPr lang="hu-HU" sz="2400" b="1" dirty="0"/>
              <a:t>Q1 </a:t>
            </a:r>
            <a:r>
              <a:rPr lang="hu-HU" sz="2400" b="1" dirty="0">
                <a:sym typeface="Wingdings" pitchFamily="2" charset="2"/>
              </a:rPr>
              <a:t> Q2, D1  D2</a:t>
            </a:r>
          </a:p>
          <a:p>
            <a:pPr>
              <a:spcBef>
                <a:spcPct val="50000"/>
              </a:spcBef>
            </a:pPr>
            <a:r>
              <a:rPr lang="hu-HU" dirty="0">
                <a:sym typeface="Wingdings" pitchFamily="2" charset="2"/>
              </a:rPr>
              <a:t>Teljes árhatás: D1  D2</a:t>
            </a:r>
          </a:p>
          <a:p>
            <a:pPr>
              <a:spcBef>
                <a:spcPct val="50000"/>
              </a:spcBef>
            </a:pPr>
            <a:r>
              <a:rPr lang="hu-HU" dirty="0">
                <a:sym typeface="Wingdings" pitchFamily="2" charset="2"/>
              </a:rPr>
              <a:t>Jövedelmi hatás D1  D3</a:t>
            </a:r>
          </a:p>
          <a:p>
            <a:pPr>
              <a:spcBef>
                <a:spcPct val="50000"/>
              </a:spcBef>
            </a:pPr>
            <a:r>
              <a:rPr lang="hu-HU" dirty="0">
                <a:sym typeface="Wingdings" pitchFamily="2" charset="2"/>
              </a:rPr>
              <a:t>Helyettesítési hatás D3  D2</a:t>
            </a:r>
          </a:p>
          <a:p>
            <a:endParaRPr lang="hu-HU" dirty="0">
              <a:solidFill>
                <a:srgbClr val="C00000"/>
              </a:solidFill>
            </a:endParaRPr>
          </a:p>
          <a:p>
            <a:r>
              <a:rPr lang="hu-HU" dirty="0">
                <a:solidFill>
                  <a:srgbClr val="C00000"/>
                </a:solidFill>
              </a:rPr>
              <a:t>DF</a:t>
            </a:r>
            <a:r>
              <a:rPr lang="hu-HU" sz="1400" dirty="0">
                <a:solidFill>
                  <a:srgbClr val="C00000"/>
                </a:solidFill>
              </a:rPr>
              <a:t>2</a:t>
            </a:r>
            <a:r>
              <a:rPr lang="hu-HU" dirty="0">
                <a:solidFill>
                  <a:srgbClr val="C00000"/>
                </a:solidFill>
              </a:rPr>
              <a:t>-QF</a:t>
            </a:r>
            <a:r>
              <a:rPr lang="hu-HU" sz="1400" dirty="0">
                <a:solidFill>
                  <a:srgbClr val="C00000"/>
                </a:solidFill>
              </a:rPr>
              <a:t>2</a:t>
            </a:r>
            <a:r>
              <a:rPr lang="hu-HU" dirty="0">
                <a:solidFill>
                  <a:srgbClr val="C00000"/>
                </a:solidFill>
              </a:rPr>
              <a:t> = PC/PF*(QC</a:t>
            </a:r>
            <a:r>
              <a:rPr lang="hu-HU" sz="1400" dirty="0">
                <a:solidFill>
                  <a:srgbClr val="C00000"/>
                </a:solidFill>
              </a:rPr>
              <a:t>2</a:t>
            </a:r>
            <a:r>
              <a:rPr lang="hu-HU" dirty="0">
                <a:solidFill>
                  <a:srgbClr val="C00000"/>
                </a:solidFill>
              </a:rPr>
              <a:t>-DC</a:t>
            </a:r>
            <a:r>
              <a:rPr lang="hu-HU" sz="1400" dirty="0">
                <a:solidFill>
                  <a:srgbClr val="C00000"/>
                </a:solidFill>
              </a:rPr>
              <a:t>2</a:t>
            </a:r>
            <a:r>
              <a:rPr lang="hu-HU" dirty="0">
                <a:solidFill>
                  <a:srgbClr val="C00000"/>
                </a:solidFill>
              </a:rPr>
              <a:t>)</a:t>
            </a:r>
          </a:p>
          <a:p>
            <a:r>
              <a:rPr lang="hu-HU" dirty="0">
                <a:solidFill>
                  <a:srgbClr val="C00000"/>
                </a:solidFill>
                <a:sym typeface="Wingdings" pitchFamily="2" charset="2"/>
              </a:rPr>
              <a:t> Külkereskedelem áruösszetétele  és a fogyasztás szerkezete megváltozik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447675" y="6113463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solidFill>
                  <a:srgbClr val="000000"/>
                </a:solidFill>
              </a:rPr>
              <a:t>5.4 a-c</a:t>
            </a:r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V="1">
            <a:off x="2771775" y="2205038"/>
            <a:ext cx="24479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5292725" y="1341438"/>
            <a:ext cx="2951163" cy="92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Fogyasztási lehetőségek határa = Isoérték vonal: |m|= PC/PF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/>
              <a:t>Export irányú kibillent gazdasági növekedés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4105275" cy="4525962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hu-HU" sz="2800"/>
              <a:t>Az ország</a:t>
            </a:r>
            <a:r>
              <a:rPr lang="hu-HU" sz="2800">
                <a:cs typeface="Arial" charset="0"/>
              </a:rPr>
              <a:t>  munkaállománya növekedett ► </a:t>
            </a:r>
          </a:p>
          <a:p>
            <a:pPr>
              <a:buFontTx/>
              <a:buChar char="•"/>
            </a:pPr>
            <a:r>
              <a:rPr lang="hu-HU" sz="2800">
                <a:cs typeface="Arial" charset="0"/>
              </a:rPr>
              <a:t>Az országban a ruházati cikk</a:t>
            </a:r>
            <a:r>
              <a:rPr lang="hu-HU" sz="2800"/>
              <a:t> relatív kínálata nő (1 </a:t>
            </a:r>
            <a:r>
              <a:rPr lang="hu-HU" sz="2800">
                <a:cs typeface="Arial" charset="0"/>
              </a:rPr>
              <a:t>–ből 2-be) ► </a:t>
            </a:r>
          </a:p>
          <a:p>
            <a:pPr>
              <a:buFontTx/>
              <a:buChar char="•"/>
            </a:pPr>
            <a:r>
              <a:rPr lang="hu-HU" sz="2800">
                <a:cs typeface="Arial" charset="0"/>
              </a:rPr>
              <a:t>Ruházati cikkből nagyobb lesz a relatív kínálat a világpiacon</a:t>
            </a:r>
            <a:endParaRPr lang="hu-HU" sz="2800"/>
          </a:p>
          <a:p>
            <a:pPr>
              <a:buFont typeface="Wingdings" pitchFamily="2" charset="2"/>
              <a:buNone/>
            </a:pPr>
            <a:endParaRPr lang="hu-HU" sz="2800"/>
          </a:p>
          <a:p>
            <a:pPr>
              <a:buFont typeface="Wingdings" pitchFamily="2" charset="2"/>
              <a:buNone/>
            </a:pPr>
            <a:r>
              <a:rPr lang="hu-HU" sz="2800"/>
              <a:t>     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V="1">
            <a:off x="5003800" y="1916113"/>
            <a:ext cx="0" cy="288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5003800" y="4797425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27538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QF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8101013" y="4868863"/>
            <a:ext cx="1042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QC</a:t>
            </a:r>
          </a:p>
        </p:txBody>
      </p:sp>
      <p:sp>
        <p:nvSpPr>
          <p:cNvPr id="21512" name="Arc 8"/>
          <p:cNvSpPr>
            <a:spLocks/>
          </p:cNvSpPr>
          <p:nvPr/>
        </p:nvSpPr>
        <p:spPr bwMode="auto">
          <a:xfrm>
            <a:off x="5003800" y="2565400"/>
            <a:ext cx="2663825" cy="22320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/>
              <a:t>                                                </a:t>
            </a:r>
          </a:p>
          <a:p>
            <a:pPr algn="ctr"/>
            <a:endParaRPr lang="hu-HU"/>
          </a:p>
          <a:p>
            <a:pPr algn="ctr"/>
            <a:endParaRPr lang="hu-HU"/>
          </a:p>
          <a:p>
            <a:pPr algn="ctr"/>
            <a:r>
              <a:rPr lang="hu-HU"/>
              <a:t>                                                       </a:t>
            </a:r>
          </a:p>
        </p:txBody>
      </p:sp>
      <p:sp>
        <p:nvSpPr>
          <p:cNvPr id="21513" name="Arc 9"/>
          <p:cNvSpPr>
            <a:spLocks/>
          </p:cNvSpPr>
          <p:nvPr/>
        </p:nvSpPr>
        <p:spPr bwMode="auto">
          <a:xfrm>
            <a:off x="5003800" y="2420938"/>
            <a:ext cx="3313113" cy="237648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0066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/>
              <a:t>                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003800" y="508476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000000"/>
                </a:solidFill>
              </a:rPr>
              <a:t>5.6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6877050" y="3068638"/>
            <a:ext cx="790575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7812088" y="3429000"/>
            <a:ext cx="7207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7740650" y="37163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2 x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6946900" y="34290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1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/>
              <a:t>  Az ország földállományának növekedése hatással van a világpiacra!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V="1">
            <a:off x="1042988" y="1484313"/>
            <a:ext cx="0" cy="3313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1042988" y="4797425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0" y="1268413"/>
            <a:ext cx="1042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PC/PFw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132138" y="4868863"/>
            <a:ext cx="187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u="sng"/>
              <a:t>QC+QC*</a:t>
            </a:r>
          </a:p>
          <a:p>
            <a:pPr algn="ctr"/>
            <a:r>
              <a:rPr lang="hu-HU"/>
              <a:t>QF+QF*</a:t>
            </a:r>
          </a:p>
        </p:txBody>
      </p:sp>
      <p:sp>
        <p:nvSpPr>
          <p:cNvPr id="22536" name="Arc 8"/>
          <p:cNvSpPr>
            <a:spLocks/>
          </p:cNvSpPr>
          <p:nvPr/>
        </p:nvSpPr>
        <p:spPr bwMode="auto">
          <a:xfrm flipH="1" flipV="1">
            <a:off x="1619250" y="2205038"/>
            <a:ext cx="2087563" cy="2016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2537" name="Arc 9"/>
          <p:cNvSpPr>
            <a:spLocks/>
          </p:cNvSpPr>
          <p:nvPr/>
        </p:nvSpPr>
        <p:spPr bwMode="auto">
          <a:xfrm flipV="1">
            <a:off x="1331913" y="1916113"/>
            <a:ext cx="1943100" cy="2305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692275" y="206216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RD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627313" y="184467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RSw</a:t>
            </a:r>
          </a:p>
        </p:txBody>
      </p:sp>
      <p:sp>
        <p:nvSpPr>
          <p:cNvPr id="22540" name="Arc 12"/>
          <p:cNvSpPr>
            <a:spLocks/>
          </p:cNvSpPr>
          <p:nvPr/>
        </p:nvSpPr>
        <p:spPr bwMode="auto">
          <a:xfrm flipV="1">
            <a:off x="2339975" y="2276475"/>
            <a:ext cx="1943100" cy="2305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0066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635375" y="191611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 dirty="0" err="1">
                <a:solidFill>
                  <a:srgbClr val="FF0066"/>
                </a:solidFill>
              </a:rPr>
              <a:t>RS’w</a:t>
            </a:r>
            <a:endParaRPr lang="hu-HU" b="1" dirty="0">
              <a:solidFill>
                <a:srgbClr val="FF0066"/>
              </a:solidFill>
            </a:endParaRP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787900" y="1412875"/>
            <a:ext cx="3887788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hu-HU" b="1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400" b="1"/>
              <a:t>A ruházati cikk relatív kínálata megnő a világpiacon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400" b="1"/>
              <a:t>Romlik a ruházati cikk  világpiaci cserearánya : 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PC/PF(w)’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hu-H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PC/PF(w)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hu-HU" sz="2400" b="1"/>
              <a:t>Minél meredekebb az RD, annál nagyobb a cserearány változása</a:t>
            </a:r>
            <a:endParaRPr lang="hu-HU" b="1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34925" y="35671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PC/PF(w) -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808038" y="3665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808038" y="41687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-36513" y="4070350"/>
            <a:ext cx="1368426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>
                <a:solidFill>
                  <a:srgbClr val="FF0066"/>
                </a:solidFill>
              </a:rPr>
              <a:t>PC/PF(w)’ </a:t>
            </a:r>
            <a:r>
              <a:rPr lang="hu-HU" dirty="0">
                <a:solidFill>
                  <a:srgbClr val="FFFF00"/>
                </a:solidFill>
              </a:rPr>
              <a:t>-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611188" y="522922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000000"/>
                </a:solidFill>
              </a:rPr>
              <a:t>5.7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/>
              <a:t>A PC/PF(w) csökkenésének (vissza)hatása az országra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48150" y="1700213"/>
            <a:ext cx="4895850" cy="4525962"/>
          </a:xfrm>
          <a:ln/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hu-HU" sz="2800" dirty="0"/>
              <a:t>1pont a növekedés előtti   termelés </a:t>
            </a:r>
          </a:p>
          <a:p>
            <a:pPr marL="609600" indent="-609600">
              <a:lnSpc>
                <a:spcPct val="90000"/>
              </a:lnSpc>
            </a:pPr>
            <a:r>
              <a:rPr lang="hu-HU" sz="2800" dirty="0"/>
              <a:t>Az országban </a:t>
            </a:r>
            <a:r>
              <a:rPr lang="hu-HU" sz="2800" dirty="0" err="1"/>
              <a:t>Pé</a:t>
            </a:r>
            <a:r>
              <a:rPr lang="hu-HU" sz="2800" dirty="0"/>
              <a:t>/Pi(w)’</a:t>
            </a:r>
            <a:r>
              <a:rPr lang="en-US" sz="2800" dirty="0">
                <a:cs typeface="Arial" charset="0"/>
              </a:rPr>
              <a:t>&lt;</a:t>
            </a:r>
            <a:r>
              <a:rPr lang="hu-HU" sz="2800" dirty="0" err="1">
                <a:cs typeface="Arial" charset="0"/>
              </a:rPr>
              <a:t>Pé</a:t>
            </a:r>
            <a:r>
              <a:rPr lang="hu-HU" sz="2800" dirty="0">
                <a:cs typeface="Arial" charset="0"/>
              </a:rPr>
              <a:t>/Pi(w), </a:t>
            </a:r>
          </a:p>
          <a:p>
            <a:pPr marL="609600" indent="-609600">
              <a:lnSpc>
                <a:spcPct val="90000"/>
              </a:lnSpc>
            </a:pPr>
            <a:r>
              <a:rPr lang="hu-HU" sz="2800" dirty="0">
                <a:cs typeface="Arial" charset="0"/>
              </a:rPr>
              <a:t>ugyanannyi exportért kevesebb import</a:t>
            </a:r>
          </a:p>
          <a:p>
            <a:pPr marL="609600" indent="-609600">
              <a:lnSpc>
                <a:spcPct val="90000"/>
              </a:lnSpc>
            </a:pPr>
            <a:r>
              <a:rPr lang="hu-HU" sz="2800" dirty="0">
                <a:effectLst/>
              </a:rPr>
              <a:t>Romlik a növekedésből származó előny</a:t>
            </a:r>
          </a:p>
          <a:p>
            <a:pPr marL="609600" indent="-609600">
              <a:lnSpc>
                <a:spcPct val="90000"/>
              </a:lnSpc>
            </a:pPr>
            <a:r>
              <a:rPr lang="hu-HU" sz="2800" dirty="0">
                <a:solidFill>
                  <a:srgbClr val="FF0066"/>
                </a:solidFill>
                <a:effectLst/>
              </a:rPr>
              <a:t>Nyomorba</a:t>
            </a:r>
            <a:r>
              <a:rPr lang="hu-HU" sz="2800" b="1" dirty="0">
                <a:solidFill>
                  <a:srgbClr val="FF0066"/>
                </a:solidFill>
                <a:effectLst/>
              </a:rPr>
              <a:t> </a:t>
            </a:r>
            <a:r>
              <a:rPr lang="hu-HU" sz="2800" dirty="0">
                <a:solidFill>
                  <a:srgbClr val="FF0066"/>
                </a:solidFill>
                <a:effectLst/>
              </a:rPr>
              <a:t>taszító növekedés </a:t>
            </a:r>
            <a:r>
              <a:rPr lang="hu-HU" sz="2800" dirty="0">
                <a:effectLst/>
              </a:rPr>
              <a:t>(U</a:t>
            </a:r>
            <a:r>
              <a:rPr lang="hu-HU" sz="2000" dirty="0">
                <a:effectLst/>
              </a:rPr>
              <a:t>D1</a:t>
            </a:r>
            <a:r>
              <a:rPr lang="hu-HU" sz="2800" dirty="0">
                <a:effectLst/>
              </a:rPr>
              <a:t>&gt;U</a:t>
            </a:r>
            <a:r>
              <a:rPr lang="hu-HU" sz="2000" dirty="0">
                <a:effectLst/>
              </a:rPr>
              <a:t>D3</a:t>
            </a:r>
            <a:r>
              <a:rPr lang="hu-HU" sz="2800" dirty="0">
                <a:effectLst/>
              </a:rPr>
              <a:t>)</a:t>
            </a:r>
            <a:endParaRPr lang="hu-HU" sz="2800" dirty="0"/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endParaRPr lang="en-US" sz="3600" dirty="0">
              <a:cs typeface="Arial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524250" y="407035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effectLst>
                  <a:outerShdw blurRad="38100" dist="38100" dir="2700000" algn="tl">
                    <a:srgbClr val="000000"/>
                  </a:outerShdw>
                </a:effectLst>
              </a:rPr>
              <a:t>Pé/Pi(w)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2500298" y="2857496"/>
            <a:ext cx="1100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Pé</a:t>
            </a:r>
            <a:r>
              <a:rPr lang="hu-HU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/Pi(w)’x  3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260850" y="5114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u-H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0" y="19891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431800" y="2197100"/>
            <a:ext cx="0" cy="2881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431800" y="5078413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0" y="19891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QF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3529013" y="5149850"/>
            <a:ext cx="1042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QF</a:t>
            </a:r>
          </a:p>
        </p:txBody>
      </p:sp>
      <p:sp>
        <p:nvSpPr>
          <p:cNvPr id="33819" name="Arc 27"/>
          <p:cNvSpPr>
            <a:spLocks/>
          </p:cNvSpPr>
          <p:nvPr/>
        </p:nvSpPr>
        <p:spPr bwMode="auto">
          <a:xfrm>
            <a:off x="431800" y="2846388"/>
            <a:ext cx="2663825" cy="22320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/>
              <a:t>                                                </a:t>
            </a:r>
          </a:p>
          <a:p>
            <a:pPr algn="ctr"/>
            <a:endParaRPr lang="hu-HU"/>
          </a:p>
          <a:p>
            <a:pPr algn="ctr"/>
            <a:endParaRPr lang="hu-HU"/>
          </a:p>
          <a:p>
            <a:pPr algn="ctr"/>
            <a:r>
              <a:rPr lang="hu-HU"/>
              <a:t>                                                       </a:t>
            </a:r>
          </a:p>
        </p:txBody>
      </p:sp>
      <p:sp>
        <p:nvSpPr>
          <p:cNvPr id="33820" name="Arc 28"/>
          <p:cNvSpPr>
            <a:spLocks/>
          </p:cNvSpPr>
          <p:nvPr/>
        </p:nvSpPr>
        <p:spPr bwMode="auto">
          <a:xfrm>
            <a:off x="431800" y="2701925"/>
            <a:ext cx="3313113" cy="23764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0066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/>
              <a:t>                </a:t>
            </a:r>
          </a:p>
        </p:txBody>
      </p:sp>
      <p:sp>
        <p:nvSpPr>
          <p:cNvPr id="33821" name="Line 29"/>
          <p:cNvSpPr>
            <a:spLocks noChangeShapeType="1"/>
          </p:cNvSpPr>
          <p:nvPr/>
        </p:nvSpPr>
        <p:spPr bwMode="auto">
          <a:xfrm>
            <a:off x="827088" y="1268413"/>
            <a:ext cx="2268537" cy="316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>
            <a:off x="2484438" y="2492375"/>
            <a:ext cx="1476375" cy="2441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3168650" y="399732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2 x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374900" y="3709988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1 x</a:t>
            </a:r>
          </a:p>
        </p:txBody>
      </p:sp>
      <p:sp>
        <p:nvSpPr>
          <p:cNvPr id="33826" name="Line 34"/>
          <p:cNvSpPr>
            <a:spLocks noChangeShapeType="1"/>
          </p:cNvSpPr>
          <p:nvPr/>
        </p:nvSpPr>
        <p:spPr bwMode="auto">
          <a:xfrm>
            <a:off x="611188" y="1916113"/>
            <a:ext cx="2808287" cy="1944687"/>
          </a:xfrm>
          <a:prstGeom prst="line">
            <a:avLst/>
          </a:prstGeom>
          <a:noFill/>
          <a:ln w="19050">
            <a:solidFill>
              <a:srgbClr val="FF0066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3827" name="Arc 35"/>
          <p:cNvSpPr>
            <a:spLocks/>
          </p:cNvSpPr>
          <p:nvPr/>
        </p:nvSpPr>
        <p:spPr bwMode="auto">
          <a:xfrm flipH="1" flipV="1">
            <a:off x="755650" y="1557338"/>
            <a:ext cx="863600" cy="863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FF0066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3828" name="Arc 36"/>
          <p:cNvSpPr>
            <a:spLocks/>
          </p:cNvSpPr>
          <p:nvPr/>
        </p:nvSpPr>
        <p:spPr bwMode="auto">
          <a:xfrm flipH="1" flipV="1">
            <a:off x="1044575" y="1268413"/>
            <a:ext cx="863600" cy="863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1042988" y="155733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x D1</a:t>
            </a:r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611188" y="2060575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 dirty="0">
                <a:solidFill>
                  <a:srgbClr val="FF0066"/>
                </a:solidFill>
              </a:rPr>
              <a:t>D3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/>
              <a:t>Pl. a jövedelemtranszferek hatása 2. eset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70338" cy="45656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/>
              <a:t>Ha külföld ruházati cikk kiadási  határhalandósága kisebb, mint belföldé</a:t>
            </a:r>
            <a:r>
              <a:rPr lang="hu-HU" sz="2400" dirty="0">
                <a:cs typeface="Arial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>
                <a:cs typeface="Arial" charset="0"/>
              </a:rPr>
              <a:t>	a ruházati cikk relatív kereslete csökken, a világpiaci cserearány csökken.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2400" dirty="0">
                <a:cs typeface="Arial" charset="0"/>
              </a:rPr>
              <a:t>Külföld jobban jár a kapott transzfer elköltésével, míg belföld rosszabbul jár mint a transzferhatás önmagában (cserearány romlik)</a:t>
            </a:r>
            <a:endParaRPr lang="hu-HU" sz="2400" dirty="0">
              <a:solidFill>
                <a:srgbClr val="FFFF00"/>
              </a:solidFill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 flipV="1">
            <a:off x="5578475" y="1844675"/>
            <a:ext cx="1588" cy="309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5580063" y="4941888"/>
            <a:ext cx="3241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4038" name="Arc 6"/>
          <p:cNvSpPr>
            <a:spLocks/>
          </p:cNvSpPr>
          <p:nvPr/>
        </p:nvSpPr>
        <p:spPr bwMode="auto">
          <a:xfrm flipH="1" flipV="1">
            <a:off x="6156325" y="2349500"/>
            <a:ext cx="2087563" cy="2016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4039" name="Arc 7"/>
          <p:cNvSpPr>
            <a:spLocks/>
          </p:cNvSpPr>
          <p:nvPr/>
        </p:nvSpPr>
        <p:spPr bwMode="auto">
          <a:xfrm flipV="1">
            <a:off x="6084888" y="2133600"/>
            <a:ext cx="1943100" cy="2305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6516688" y="17732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RDw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7524750" y="198913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RSw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7524750" y="4948238"/>
            <a:ext cx="187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hu-HU" u="sng"/>
              <a:t>QC+QC*</a:t>
            </a:r>
          </a:p>
          <a:p>
            <a:pPr algn="ctr"/>
            <a:r>
              <a:rPr lang="hu-HU"/>
              <a:t>QF+QF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076825" y="1477963"/>
            <a:ext cx="1042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/>
              <a:t>PC/PF</a:t>
            </a:r>
          </a:p>
        </p:txBody>
      </p:sp>
      <p:sp>
        <p:nvSpPr>
          <p:cNvPr id="44044" name="Arc 12"/>
          <p:cNvSpPr>
            <a:spLocks/>
          </p:cNvSpPr>
          <p:nvPr/>
        </p:nvSpPr>
        <p:spPr bwMode="auto">
          <a:xfrm flipH="1" flipV="1">
            <a:off x="6516688" y="1989138"/>
            <a:ext cx="2087562" cy="2016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580063" y="227012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 err="1">
                <a:solidFill>
                  <a:srgbClr val="FF0066"/>
                </a:solidFill>
              </a:rPr>
              <a:t>RD’w</a:t>
            </a:r>
            <a:endParaRPr lang="hu-HU" dirty="0">
              <a:solidFill>
                <a:srgbClr val="FF0066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6640513" y="3665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hu-HU"/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4284663" y="3925888"/>
            <a:ext cx="10999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dirty="0">
                <a:solidFill>
                  <a:srgbClr val="FF0066"/>
                </a:solidFill>
              </a:rPr>
              <a:t>(PC/PF)’</a:t>
            </a:r>
            <a:r>
              <a:rPr lang="hu-HU" sz="1400" dirty="0">
                <a:solidFill>
                  <a:srgbClr val="FF0066"/>
                </a:solidFill>
              </a:rPr>
              <a:t>W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4356100" y="3567113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(PC/PF)</a:t>
            </a:r>
            <a:r>
              <a:rPr lang="hu-HU" sz="1400"/>
              <a:t>W</a:t>
            </a:r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5580063" y="4076700"/>
            <a:ext cx="1584325" cy="0"/>
          </a:xfrm>
          <a:prstGeom prst="line">
            <a:avLst/>
          </a:prstGeom>
          <a:noFill/>
          <a:ln w="9525">
            <a:solidFill>
              <a:srgbClr val="FF0066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5580063" y="3716338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5148263" y="515778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>
                <a:solidFill>
                  <a:srgbClr val="000000"/>
                </a:solidFill>
              </a:rPr>
              <a:t>5.8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1738</Words>
  <Application>Microsoft Office PowerPoint</Application>
  <PresentationFormat>Diavetítés a képernyőre (4:3 oldalarány)</PresentationFormat>
  <Paragraphs>563</Paragraphs>
  <Slides>44</Slides>
  <Notes>8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3</vt:i4>
      </vt:variant>
      <vt:variant>
        <vt:lpstr>Diacímek</vt:lpstr>
      </vt:variant>
      <vt:variant>
        <vt:i4>44</vt:i4>
      </vt:variant>
    </vt:vector>
  </HeadingPairs>
  <TitlesOfParts>
    <vt:vector size="48" baseType="lpstr">
      <vt:lpstr>Office-téma</vt:lpstr>
      <vt:lpstr>Equation</vt:lpstr>
      <vt:lpstr>Egyenlet</vt:lpstr>
      <vt:lpstr>Dokumentum</vt:lpstr>
      <vt:lpstr>Cserearány kialakulása: Relatív kínálat (RS) és relatív kereslet (RD) a világkereskedelemben</vt:lpstr>
      <vt:lpstr>Csere állandó alternatív költségek esetén</vt:lpstr>
      <vt:lpstr>Tényezőfelhasználás és a termékek árarányai</vt:lpstr>
      <vt:lpstr>Az erőforrások és a kibocsátás</vt:lpstr>
      <vt:lpstr>Pé/Pi változás ► külkereskedelem és a fogyasztás áruösszetétele</vt:lpstr>
      <vt:lpstr>Export irányú kibillent gazdasági növekedés</vt:lpstr>
      <vt:lpstr>  Az ország földállományának növekedése hatással van a világpiacra!</vt:lpstr>
      <vt:lpstr>A PC/PF(w) csökkenésének (vissza)hatása az országra</vt:lpstr>
      <vt:lpstr>Pl. a jövedelemtranszferek hatása 2. eset</vt:lpstr>
      <vt:lpstr>A jövedelemtranszferek paradox hatása </vt:lpstr>
      <vt:lpstr>V. Exporttámogatások hatása</vt:lpstr>
      <vt:lpstr>A munka határterméke és a foglalkoztatott munkaerő mennyisége</vt:lpstr>
      <vt:lpstr>2. Nemzetközi munkaerő áramlás</vt:lpstr>
      <vt:lpstr>Az időszakok közötti fogyasztási szerkezet meghatározása</vt:lpstr>
      <vt:lpstr>Intertemporális kereskedelem Belföld és Külföld esetében </vt:lpstr>
      <vt:lpstr>importkereslet</vt:lpstr>
      <vt:lpstr>exportkínálat</vt:lpstr>
      <vt:lpstr>Vámok belföldi hatása I.</vt:lpstr>
      <vt:lpstr>Vámok belföldi hatása II.</vt:lpstr>
      <vt:lpstr>A devizák várható hozamának alakulása</vt:lpstr>
      <vt:lpstr>Az eurókamatláb emelkedésének hatása</vt:lpstr>
      <vt:lpstr>Egyensúlyi kamatláb</vt:lpstr>
      <vt:lpstr>Reál pénzkínálat növekedése</vt:lpstr>
      <vt:lpstr>Kibocsátás és a kamatláb</vt:lpstr>
      <vt:lpstr>Szimultán egyensúly a pénz és devizapiacon </vt:lpstr>
      <vt:lpstr>A pénzmennyiség növelésének hatása </vt:lpstr>
      <vt:lpstr>Európai pénzkínálat növekedése </vt:lpstr>
      <vt:lpstr>16-3: Rögzített termékárak melletti devizaleértékelődés hatása a kibocsátásra</vt:lpstr>
      <vt:lpstr>16-4: DD görbe levezetése</vt:lpstr>
      <vt:lpstr>16-5: kormányzati kiadás növekedése</vt:lpstr>
      <vt:lpstr>16-6: Kibocsátás és devizaárfolyam a vagyoneszközök piacán kialakult egyensúlyi állapot mellett</vt:lpstr>
      <vt:lpstr>Rövidtávú egyensúly az eszközök piacán: az AA görbe</vt:lpstr>
      <vt:lpstr>AA görbe eltolódása</vt:lpstr>
      <vt:lpstr>AA görbe eltolódása</vt:lpstr>
      <vt:lpstr>Folyó fizetési mérleg: XX görbe</vt:lpstr>
      <vt:lpstr>A J görbe</vt:lpstr>
      <vt:lpstr>A pénzkínálat átmeneti emelkedése</vt:lpstr>
      <vt:lpstr>Átmeneti fiskális expanzió</vt:lpstr>
      <vt:lpstr>A pénzkínálat átmeneti emelkedése</vt:lpstr>
      <vt:lpstr>Átmeneti fiskális expanzió</vt:lpstr>
      <vt:lpstr>Teljes foglalkoztatást fenntartását célzó gazdaságpolitikai lépések – A hazai termékek és szolgáltatások világpiaci keresletének átmeneti csökkenése után</vt:lpstr>
      <vt:lpstr>Teljes foglalkoztatás a reálpénzkereslet növekedése után</vt:lpstr>
      <vt:lpstr>Alkalmazkodás a pénzkínálat tartós növekedéséhez hosszú távon</vt:lpstr>
      <vt:lpstr>A tartós expanzív jellegű fiskális beavatkozás hatásai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Cserearány kialakulása: Relatív kínálat (RS) és relatív kereslet (RD) a világkereskedelemben</dc:title>
  <dc:creator>Böbe</dc:creator>
  <cp:lastModifiedBy>Lara</cp:lastModifiedBy>
  <cp:revision>21</cp:revision>
  <dcterms:created xsi:type="dcterms:W3CDTF">2012-01-04T09:27:11Z</dcterms:created>
  <dcterms:modified xsi:type="dcterms:W3CDTF">2012-01-11T14:24:04Z</dcterms:modified>
</cp:coreProperties>
</file>